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1" r:id="rId3"/>
    <p:sldId id="309" r:id="rId4"/>
    <p:sldId id="310" r:id="rId5"/>
    <p:sldId id="289" r:id="rId6"/>
    <p:sldId id="293" r:id="rId7"/>
    <p:sldId id="297" r:id="rId8"/>
    <p:sldId id="299" r:id="rId9"/>
    <p:sldId id="286" r:id="rId10"/>
    <p:sldId id="303" r:id="rId11"/>
    <p:sldId id="304" r:id="rId12"/>
    <p:sldId id="305" r:id="rId13"/>
    <p:sldId id="302" r:id="rId14"/>
    <p:sldId id="300" r:id="rId15"/>
    <p:sldId id="306" r:id="rId16"/>
    <p:sldId id="301" r:id="rId17"/>
    <p:sldId id="272" r:id="rId18"/>
    <p:sldId id="273" r:id="rId19"/>
    <p:sldId id="274" r:id="rId20"/>
    <p:sldId id="275" r:id="rId21"/>
    <p:sldId id="307" r:id="rId22"/>
    <p:sldId id="271" r:id="rId23"/>
    <p:sldId id="308" r:id="rId24"/>
    <p:sldId id="268" r:id="rId25"/>
    <p:sldId id="269" r:id="rId26"/>
    <p:sldId id="270"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snapToGrid="0">
      <p:cViewPr varScale="1">
        <p:scale>
          <a:sx n="120" d="100"/>
          <a:sy n="120" d="100"/>
        </p:scale>
        <p:origin x="240" y="1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C1831A-EBB7-421B-BECF-343A776EF39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D005125-355B-4659-9043-103DC73FE1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E05E928-3851-4263-800E-EA061E57EA90}"/>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5" name="Espace réservé du pied de page 4">
            <a:extLst>
              <a:ext uri="{FF2B5EF4-FFF2-40B4-BE49-F238E27FC236}">
                <a16:creationId xmlns:a16="http://schemas.microsoft.com/office/drawing/2014/main" id="{92298817-D220-4545-A971-5F9BF0050D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F70537-5747-4E98-85F1-275ED4C74754}"/>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407876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703CC9-B6E3-4B6D-9CD1-6545B3AF90A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14E0B8F-3BA1-4436-9520-36EA111A4C7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F671A53-4D51-440D-874A-6EEBCBEE0E6F}"/>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5" name="Espace réservé du pied de page 4">
            <a:extLst>
              <a:ext uri="{FF2B5EF4-FFF2-40B4-BE49-F238E27FC236}">
                <a16:creationId xmlns:a16="http://schemas.microsoft.com/office/drawing/2014/main" id="{FE45354E-635E-4473-91ED-CC22A1EFFC7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EE557D-6E48-4622-B24F-1C3C19D58F73}"/>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109477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476585-CA82-44D5-96F9-0B78AA747BC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7357F7F-D7DB-4FA0-8370-68CABD0C6F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3A5078C-9B0E-48DA-A97D-D3B3208999D0}"/>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5" name="Espace réservé du pied de page 4">
            <a:extLst>
              <a:ext uri="{FF2B5EF4-FFF2-40B4-BE49-F238E27FC236}">
                <a16:creationId xmlns:a16="http://schemas.microsoft.com/office/drawing/2014/main" id="{3B58244A-10BB-45E9-89F8-75197FAE62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60C7423-D333-49D9-8001-ECE595B4CD10}"/>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2957771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214BA3-A395-4BA9-A276-26F772B2240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F1F8167-8BEC-4CEF-A24C-D4C40CDA084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4B20454-BF0C-457C-8BE6-65670E046A7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3BD5B56-EA96-4F6B-AC9C-4ECEFD7AB02D}"/>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6" name="Espace réservé du pied de page 5">
            <a:extLst>
              <a:ext uri="{FF2B5EF4-FFF2-40B4-BE49-F238E27FC236}">
                <a16:creationId xmlns:a16="http://schemas.microsoft.com/office/drawing/2014/main" id="{DC5A457A-B2D8-4280-BA67-EF28A0A0740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0AA257C-6756-4FCF-A479-2B8408993440}"/>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3706088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5B1FB5-9631-4D79-B576-AA2532760B4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E30912C-5CA6-43F0-99B6-FD8752B2CD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14ACB93-3F63-42F3-AC98-88AE0DD05A1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00CB46B-DC9F-45F9-838B-BFC2C8207A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F6C38CD-433C-4065-A92F-114E32054B6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598F7E6-A829-4EB4-BE0C-3121DAE64284}"/>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8" name="Espace réservé du pied de page 7">
            <a:extLst>
              <a:ext uri="{FF2B5EF4-FFF2-40B4-BE49-F238E27FC236}">
                <a16:creationId xmlns:a16="http://schemas.microsoft.com/office/drawing/2014/main" id="{70B88F0B-1435-44C1-B7F0-8E8331430BE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2866385-F1BF-4856-AAC6-C83E201796F7}"/>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641202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5EB2FE-5E8B-48D0-884D-99749B2EE9A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CCB299C-E676-4731-AA05-C7580462E885}"/>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4" name="Espace réservé du pied de page 3">
            <a:extLst>
              <a:ext uri="{FF2B5EF4-FFF2-40B4-BE49-F238E27FC236}">
                <a16:creationId xmlns:a16="http://schemas.microsoft.com/office/drawing/2014/main" id="{813B3B39-4167-48CB-9039-30572B0EFC4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9878C14-478C-4E7A-B121-4D3DAF9DD9E5}"/>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1830199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4BA8A4F-3324-46EF-9E96-776A3FAFBF42}"/>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3" name="Espace réservé du pied de page 2">
            <a:extLst>
              <a:ext uri="{FF2B5EF4-FFF2-40B4-BE49-F238E27FC236}">
                <a16:creationId xmlns:a16="http://schemas.microsoft.com/office/drawing/2014/main" id="{B1BBE031-4444-4080-90D1-B8F64607F39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54C7635-79E8-4A95-8CF8-CBA74B66ECE5}"/>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3562366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7B4B5D-6470-4721-BE95-392DBD61065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B4CA317-43C0-4677-AA36-40CBD21909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00AD7E4-37C2-484B-8EFA-F415920F34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0AE7602-CA60-4517-8B52-0F19148D9897}"/>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6" name="Espace réservé du pied de page 5">
            <a:extLst>
              <a:ext uri="{FF2B5EF4-FFF2-40B4-BE49-F238E27FC236}">
                <a16:creationId xmlns:a16="http://schemas.microsoft.com/office/drawing/2014/main" id="{FF4B5401-7B48-4746-87B4-1B9C037BD55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E71673-762A-4FB3-91BF-27591B050788}"/>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425435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489B94-6BFF-4CE4-9C64-5B557B7E47D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CD5233E-CCB8-4428-A340-07373CB777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FB2FEF-8E12-4A76-9413-896AF22B1F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68009D0-B217-4E01-9037-9A5E3C58775B}"/>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6" name="Espace réservé du pied de page 5">
            <a:extLst>
              <a:ext uri="{FF2B5EF4-FFF2-40B4-BE49-F238E27FC236}">
                <a16:creationId xmlns:a16="http://schemas.microsoft.com/office/drawing/2014/main" id="{6E15E628-910E-470F-B7B8-A2AEA98B96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3C6681E-3AB6-45EE-A7B5-79774C71D341}"/>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1762543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CDA71F-7AE1-43DF-A852-4D2DF2E84ED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B7DFD5A-2D68-4967-B484-6830BEDB73A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E7B527-82C3-4031-9801-9C3617C880F8}"/>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5" name="Espace réservé du pied de page 4">
            <a:extLst>
              <a:ext uri="{FF2B5EF4-FFF2-40B4-BE49-F238E27FC236}">
                <a16:creationId xmlns:a16="http://schemas.microsoft.com/office/drawing/2014/main" id="{6992DD1D-BD30-436B-B07C-6DD2BAEF36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B99114C-5DFE-43F5-8E6B-A2AA03B8F48F}"/>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3011042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E0366A0-F44F-4A2B-88DA-54F2FB687EF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94C890A-30DC-4DFC-B782-09898E32906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BF78876-6143-445D-A225-63A3BAE9AF58}"/>
              </a:ext>
            </a:extLst>
          </p:cNvPr>
          <p:cNvSpPr>
            <a:spLocks noGrp="1"/>
          </p:cNvSpPr>
          <p:nvPr>
            <p:ph type="dt" sz="half" idx="10"/>
          </p:nvPr>
        </p:nvSpPr>
        <p:spPr/>
        <p:txBody>
          <a:bodyPr/>
          <a:lstStyle/>
          <a:p>
            <a:fld id="{CBED85E9-0DEC-4024-9583-22FEF86F86C0}" type="datetimeFigureOut">
              <a:rPr lang="fr-FR" smtClean="0"/>
              <a:t>19/03/2020</a:t>
            </a:fld>
            <a:endParaRPr lang="fr-FR"/>
          </a:p>
        </p:txBody>
      </p:sp>
      <p:sp>
        <p:nvSpPr>
          <p:cNvPr id="5" name="Espace réservé du pied de page 4">
            <a:extLst>
              <a:ext uri="{FF2B5EF4-FFF2-40B4-BE49-F238E27FC236}">
                <a16:creationId xmlns:a16="http://schemas.microsoft.com/office/drawing/2014/main" id="{2EAEF74C-0D9C-40EB-895F-611556AD457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9F1A7F-FB46-4CB0-96CC-1F848EC17A69}"/>
              </a:ext>
            </a:extLst>
          </p:cNvPr>
          <p:cNvSpPr>
            <a:spLocks noGrp="1"/>
          </p:cNvSpPr>
          <p:nvPr>
            <p:ph type="sldNum" sz="quarter" idx="12"/>
          </p:nvPr>
        </p:nvSpPr>
        <p:spPr/>
        <p:txBody>
          <a:bodyPr/>
          <a:lstStyle/>
          <a:p>
            <a:fld id="{DB9B2A6C-025F-4833-B41B-9EB7A992E1EE}" type="slidenum">
              <a:rPr lang="fr-FR" smtClean="0"/>
              <a:t>‹N°›</a:t>
            </a:fld>
            <a:endParaRPr lang="fr-FR"/>
          </a:p>
        </p:txBody>
      </p:sp>
    </p:spTree>
    <p:extLst>
      <p:ext uri="{BB962C8B-B14F-4D97-AF65-F5344CB8AC3E}">
        <p14:creationId xmlns:p14="http://schemas.microsoft.com/office/powerpoint/2010/main" val="2387620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1AF2DF1-86AA-4970-A7E3-2725D71789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24F9C9D-28C3-4AB4-8348-7FCA3B021F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3260CA-38E8-456D-AB31-A08A687D59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ED85E9-0DEC-4024-9583-22FEF86F86C0}" type="datetimeFigureOut">
              <a:rPr lang="fr-FR" smtClean="0"/>
              <a:t>19/03/2020</a:t>
            </a:fld>
            <a:endParaRPr lang="fr-FR"/>
          </a:p>
        </p:txBody>
      </p:sp>
      <p:sp>
        <p:nvSpPr>
          <p:cNvPr id="5" name="Espace réservé du pied de page 4">
            <a:extLst>
              <a:ext uri="{FF2B5EF4-FFF2-40B4-BE49-F238E27FC236}">
                <a16:creationId xmlns:a16="http://schemas.microsoft.com/office/drawing/2014/main" id="{26223D2B-1552-419A-AECB-B48CA199B9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D505FCB-EBD0-4954-A591-CCF43A2942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9B2A6C-025F-4833-B41B-9EB7A992E1EE}" type="slidenum">
              <a:rPr lang="fr-FR" smtClean="0"/>
              <a:t>‹N°›</a:t>
            </a:fld>
            <a:endParaRPr lang="fr-FR"/>
          </a:p>
        </p:txBody>
      </p:sp>
    </p:spTree>
    <p:extLst>
      <p:ext uri="{BB962C8B-B14F-4D97-AF65-F5344CB8AC3E}">
        <p14:creationId xmlns:p14="http://schemas.microsoft.com/office/powerpoint/2010/main" val="28943063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1.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7.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24.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emf"/><Relationship Id="rId1" Type="http://schemas.openxmlformats.org/officeDocument/2006/relationships/slideLayout" Target="../slideLayouts/slideLayout2.xml"/><Relationship Id="rId5" Type="http://schemas.openxmlformats.org/officeDocument/2006/relationships/image" Target="../media/image53.emf"/><Relationship Id="rId4" Type="http://schemas.openxmlformats.org/officeDocument/2006/relationships/image" Target="../media/image52.emf"/></Relationships>
</file>

<file path=ppt/slides/_rels/slide26.x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image" Target="../media/image54.emf"/><Relationship Id="rId1" Type="http://schemas.openxmlformats.org/officeDocument/2006/relationships/slideLayout" Target="../slideLayouts/slideLayout2.xml"/><Relationship Id="rId6" Type="http://schemas.openxmlformats.org/officeDocument/2006/relationships/image" Target="../media/image58.emf"/><Relationship Id="rId5" Type="http://schemas.openxmlformats.org/officeDocument/2006/relationships/image" Target="../media/image57.emf"/><Relationship Id="rId4" Type="http://schemas.openxmlformats.org/officeDocument/2006/relationships/image" Target="../media/image56.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76678BAC-61C4-4B98-921C-D5D26ACBCFDC}"/>
              </a:ext>
            </a:extLst>
          </p:cNvPr>
          <p:cNvSpPr txBox="1">
            <a:spLocks noChangeArrowheads="1"/>
          </p:cNvSpPr>
          <p:nvPr/>
        </p:nvSpPr>
        <p:spPr bwMode="auto">
          <a:xfrm>
            <a:off x="324705" y="1142287"/>
            <a:ext cx="5001703" cy="33683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lIns="91440" tIns="45720" rIns="91440" bIns="45720" numCol="1" rtlCol="0" anchor="b" anchorCtr="0" compatLnSpc="1">
            <a:prstTxWarp prst="textNoShape">
              <a:avLst/>
            </a:prstTxWarp>
            <a:normAutofit/>
          </a:bodyPr>
          <a:lstStyle/>
          <a:p>
            <a:pPr lvl="0" fontAlgn="base">
              <a:lnSpc>
                <a:spcPct val="90000"/>
              </a:lnSpc>
              <a:spcBef>
                <a:spcPct val="0"/>
              </a:spcBef>
              <a:spcAft>
                <a:spcPts val="600"/>
              </a:spcAft>
            </a:pPr>
            <a:r>
              <a:rPr kumimoji="0" lang="en-US" altLang="fr-FR" sz="3800" b="1" i="0" u="none" strike="noStrike" cap="none" normalizeH="0" baseline="0" dirty="0">
                <a:ln>
                  <a:noFill/>
                </a:ln>
                <a:effectLst/>
                <a:latin typeface="+mj-lt"/>
                <a:ea typeface="+mj-ea"/>
                <a:cs typeface="+mj-cs"/>
              </a:rPr>
              <a:t>LES CYCLES </a:t>
            </a:r>
            <a:r>
              <a:rPr lang="en-US" altLang="fr-FR" sz="3800" b="1" dirty="0">
                <a:latin typeface="+mj-lt"/>
                <a:ea typeface="+mj-ea"/>
                <a:cs typeface="+mj-cs"/>
              </a:rPr>
              <a:t>NARRATIFS</a:t>
            </a:r>
            <a:r>
              <a:rPr kumimoji="0" lang="en-US" altLang="fr-FR" sz="3800" b="1" i="0" u="none" strike="noStrike" cap="none" normalizeH="0" baseline="0" dirty="0">
                <a:ln>
                  <a:noFill/>
                </a:ln>
                <a:effectLst/>
                <a:latin typeface="+mj-lt"/>
                <a:ea typeface="+mj-ea"/>
                <a:cs typeface="+mj-cs"/>
              </a:rPr>
              <a:t> DES </a:t>
            </a:r>
            <a:r>
              <a:rPr lang="en-US" altLang="fr-FR" sz="3800" b="1" dirty="0">
                <a:latin typeface="+mj-lt"/>
                <a:ea typeface="+mj-ea"/>
                <a:cs typeface="+mj-cs"/>
              </a:rPr>
              <a:t>É</a:t>
            </a:r>
            <a:r>
              <a:rPr kumimoji="0" lang="en-US" altLang="fr-FR" sz="3800" b="1" i="0" u="none" strike="noStrike" cap="none" normalizeH="0" baseline="0" dirty="0">
                <a:ln>
                  <a:noFill/>
                </a:ln>
                <a:effectLst/>
                <a:latin typeface="+mj-lt"/>
                <a:ea typeface="+mj-ea"/>
                <a:cs typeface="+mj-cs"/>
              </a:rPr>
              <a:t>VANGILES ARM</a:t>
            </a:r>
            <a:r>
              <a:rPr lang="en-US" altLang="fr-FR" sz="3800" dirty="0"/>
              <a:t>É</a:t>
            </a:r>
            <a:r>
              <a:rPr kumimoji="0" lang="en-US" altLang="fr-FR" sz="3800" b="1" i="0" u="none" strike="noStrike" cap="none" normalizeH="0" baseline="0" dirty="0">
                <a:ln>
                  <a:noFill/>
                </a:ln>
                <a:effectLst/>
                <a:latin typeface="+mj-lt"/>
                <a:ea typeface="+mj-ea"/>
                <a:cs typeface="+mj-cs"/>
              </a:rPr>
              <a:t>NIENS ENLUMIN</a:t>
            </a:r>
            <a:r>
              <a:rPr kumimoji="0" lang="en-US" altLang="fr-FR" sz="3800" i="0" u="none" strike="noStrike" cap="none" normalizeH="0" baseline="0" dirty="0">
                <a:ln>
                  <a:noFill/>
                </a:ln>
                <a:effectLst/>
                <a:latin typeface="Calibri" panose="020F0502020204030204" pitchFamily="34" charset="0"/>
                <a:ea typeface="+mj-ea"/>
                <a:cs typeface="Calibri" panose="020F0502020204030204" pitchFamily="34" charset="0"/>
              </a:rPr>
              <a:t>É</a:t>
            </a:r>
            <a:r>
              <a:rPr kumimoji="0" lang="en-US" altLang="fr-FR" sz="3800" b="1" i="0" u="none" strike="noStrike" cap="none" normalizeH="0" baseline="0" dirty="0">
                <a:ln>
                  <a:noFill/>
                </a:ln>
                <a:effectLst/>
                <a:latin typeface="+mj-lt"/>
                <a:ea typeface="+mj-ea"/>
                <a:cs typeface="+mj-cs"/>
              </a:rPr>
              <a:t>S</a:t>
            </a:r>
            <a:endParaRPr kumimoji="0" lang="en-US" altLang="fr-FR" sz="3800" b="0" i="0" u="none" strike="noStrike" cap="none" normalizeH="0" baseline="0" dirty="0">
              <a:ln>
                <a:noFill/>
              </a:ln>
              <a:effectLst/>
              <a:latin typeface="+mj-lt"/>
              <a:ea typeface="+mj-ea"/>
              <a:cs typeface="+mj-cs"/>
            </a:endParaRPr>
          </a:p>
        </p:txBody>
      </p:sp>
      <p:pic>
        <p:nvPicPr>
          <p:cNvPr id="1026" name="Picture 2">
            <a:extLst>
              <a:ext uri="{FF2B5EF4-FFF2-40B4-BE49-F238E27FC236}">
                <a16:creationId xmlns:a16="http://schemas.microsoft.com/office/drawing/2014/main" id="{B728C48F-B921-4100-9DBD-F132311DA64C}"/>
              </a:ext>
            </a:extLst>
          </p:cNvPr>
          <p:cNvPicPr>
            <a:picLocks noChangeAspect="1" noChangeArrowheads="1"/>
          </p:cNvPicPr>
          <p:nvPr/>
        </p:nvPicPr>
        <p:blipFill rotWithShape="1">
          <a:blip r:embed="rId2">
            <a:duotone>
              <a:prstClr val="black"/>
              <a:prstClr val="white"/>
            </a:duotone>
            <a:extLst>
              <a:ext uri="{28A0092B-C50C-407E-A947-70E740481C1C}">
                <a14:useLocalDpi xmlns:a14="http://schemas.microsoft.com/office/drawing/2010/main" val="0"/>
              </a:ext>
            </a:extLst>
          </a:blip>
          <a:srcRect t="19580" b="12995"/>
          <a:stretch/>
        </p:blipFill>
        <p:spPr bwMode="auto">
          <a:xfrm>
            <a:off x="5326408" y="10"/>
            <a:ext cx="6865592" cy="6857990"/>
          </a:xfrm>
          <a:custGeom>
            <a:avLst/>
            <a:gdLst/>
            <a:ahLst/>
            <a:cxnLst/>
            <a:rect l="l" t="t" r="r" b="b"/>
            <a:pathLst>
              <a:path w="6865592" h="6858000">
                <a:moveTo>
                  <a:pt x="3068432" y="0"/>
                </a:moveTo>
                <a:lnTo>
                  <a:pt x="6865592" y="0"/>
                </a:lnTo>
                <a:lnTo>
                  <a:pt x="6865592" y="6858000"/>
                </a:lnTo>
                <a:lnTo>
                  <a:pt x="3068431" y="6858000"/>
                </a:lnTo>
                <a:lnTo>
                  <a:pt x="3064426" y="6854853"/>
                </a:lnTo>
                <a:cubicBezTo>
                  <a:pt x="2077725" y="6040555"/>
                  <a:pt x="1448804" y="4808224"/>
                  <a:pt x="1448804" y="3429000"/>
                </a:cubicBezTo>
                <a:cubicBezTo>
                  <a:pt x="1448804" y="2049777"/>
                  <a:pt x="2077725" y="817446"/>
                  <a:pt x="3064426" y="3148"/>
                </a:cubicBezTo>
                <a:close/>
                <a:moveTo>
                  <a:pt x="1056707" y="0"/>
                </a:moveTo>
                <a:lnTo>
                  <a:pt x="2472663" y="0"/>
                </a:lnTo>
                <a:lnTo>
                  <a:pt x="2400426" y="75768"/>
                </a:lnTo>
                <a:cubicBezTo>
                  <a:pt x="1595468" y="961418"/>
                  <a:pt x="1104860" y="2137915"/>
                  <a:pt x="1104860" y="3429000"/>
                </a:cubicBezTo>
                <a:cubicBezTo>
                  <a:pt x="1104860" y="4720086"/>
                  <a:pt x="1595468" y="5896583"/>
                  <a:pt x="2400426" y="6782233"/>
                </a:cubicBezTo>
                <a:lnTo>
                  <a:pt x="2472663" y="6858000"/>
                </a:lnTo>
                <a:lnTo>
                  <a:pt x="1056707" y="6858000"/>
                </a:lnTo>
                <a:lnTo>
                  <a:pt x="1040415" y="6835090"/>
                </a:lnTo>
                <a:cubicBezTo>
                  <a:pt x="383550" y="5862802"/>
                  <a:pt x="0" y="4690693"/>
                  <a:pt x="0" y="3429000"/>
                </a:cubicBezTo>
                <a:cubicBezTo>
                  <a:pt x="0" y="2167308"/>
                  <a:pt x="383550" y="995199"/>
                  <a:pt x="1040415" y="2291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033" name="Freeform: Shape 139">
            <a:extLst>
              <a:ext uri="{FF2B5EF4-FFF2-40B4-BE49-F238E27FC236}">
                <a16:creationId xmlns:a16="http://schemas.microsoft.com/office/drawing/2014/main" id="{ABB34BBC-69D7-4906-8E5B-64C9EE038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26408" y="0"/>
            <a:ext cx="2472664" cy="6858000"/>
          </a:xfrm>
          <a:custGeom>
            <a:avLst/>
            <a:gdLst>
              <a:gd name="connsiteX0" fmla="*/ 1056708 w 2472664"/>
              <a:gd name="connsiteY0" fmla="*/ 0 h 6858000"/>
              <a:gd name="connsiteX1" fmla="*/ 2472664 w 2472664"/>
              <a:gd name="connsiteY1" fmla="*/ 0 h 6858000"/>
              <a:gd name="connsiteX2" fmla="*/ 2400427 w 2472664"/>
              <a:gd name="connsiteY2" fmla="*/ 75768 h 6858000"/>
              <a:gd name="connsiteX3" fmla="*/ 1104861 w 2472664"/>
              <a:gd name="connsiteY3" fmla="*/ 3429000 h 6858000"/>
              <a:gd name="connsiteX4" fmla="*/ 2400427 w 2472664"/>
              <a:gd name="connsiteY4" fmla="*/ 6782233 h 6858000"/>
              <a:gd name="connsiteX5" fmla="*/ 2472664 w 2472664"/>
              <a:gd name="connsiteY5" fmla="*/ 6858000 h 6858000"/>
              <a:gd name="connsiteX6" fmla="*/ 1056708 w 2472664"/>
              <a:gd name="connsiteY6" fmla="*/ 6858000 h 6858000"/>
              <a:gd name="connsiteX7" fmla="*/ 1040416 w 2472664"/>
              <a:gd name="connsiteY7" fmla="*/ 6835090 h 6858000"/>
              <a:gd name="connsiteX8" fmla="*/ 0 w 2472664"/>
              <a:gd name="connsiteY8" fmla="*/ 3429000 h 6858000"/>
              <a:gd name="connsiteX9" fmla="*/ 1040416 w 2472664"/>
              <a:gd name="connsiteY9" fmla="*/ 2291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2664" h="6858000">
                <a:moveTo>
                  <a:pt x="1056708" y="0"/>
                </a:moveTo>
                <a:lnTo>
                  <a:pt x="2472664" y="0"/>
                </a:lnTo>
                <a:lnTo>
                  <a:pt x="2400427" y="75768"/>
                </a:lnTo>
                <a:cubicBezTo>
                  <a:pt x="1595469" y="961418"/>
                  <a:pt x="1104861" y="2137915"/>
                  <a:pt x="1104861" y="3429000"/>
                </a:cubicBezTo>
                <a:cubicBezTo>
                  <a:pt x="1104861" y="4720086"/>
                  <a:pt x="1595469" y="5896583"/>
                  <a:pt x="2400427" y="6782233"/>
                </a:cubicBezTo>
                <a:lnTo>
                  <a:pt x="2472664" y="6858000"/>
                </a:lnTo>
                <a:lnTo>
                  <a:pt x="1056708" y="6858000"/>
                </a:lnTo>
                <a:lnTo>
                  <a:pt x="1040416" y="6835090"/>
                </a:lnTo>
                <a:cubicBezTo>
                  <a:pt x="383551" y="5862802"/>
                  <a:pt x="0" y="4690693"/>
                  <a:pt x="0" y="3429000"/>
                </a:cubicBezTo>
                <a:cubicBezTo>
                  <a:pt x="0" y="2167308"/>
                  <a:pt x="383551" y="995199"/>
                  <a:pt x="1040416" y="22911"/>
                </a:cubicBezTo>
                <a:close/>
              </a:path>
            </a:pathLst>
          </a:custGeom>
          <a:solidFill>
            <a:schemeClr val="accent6">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5D1A1FE-9C7B-416A-A5AE-B7A6F8A0A7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822" y="188200"/>
            <a:ext cx="1692275" cy="1196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6" name="Text Box 5">
            <a:extLst>
              <a:ext uri="{FF2B5EF4-FFF2-40B4-BE49-F238E27FC236}">
                <a16:creationId xmlns:a16="http://schemas.microsoft.com/office/drawing/2014/main" id="{4D2837BC-9509-45DD-A9F7-C79C6F09EC9E}"/>
              </a:ext>
            </a:extLst>
          </p:cNvPr>
          <p:cNvSpPr txBox="1">
            <a:spLocks noChangeArrowheads="1"/>
          </p:cNvSpPr>
          <p:nvPr/>
        </p:nvSpPr>
        <p:spPr bwMode="auto">
          <a:xfrm>
            <a:off x="2248910" y="200900"/>
            <a:ext cx="5867400" cy="941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dirty="0">
                <a:ln>
                  <a:noFill/>
                </a:ln>
                <a:solidFill>
                  <a:srgbClr val="000000"/>
                </a:solidFill>
                <a:effectLst/>
                <a:latin typeface="Calibri" panose="020F0502020204030204" pitchFamily="34" charset="0"/>
              </a:rPr>
              <a:t>Chaire d’</a:t>
            </a:r>
            <a:r>
              <a:rPr kumimoji="0" lang="fr-FR" altLang="fr-FR" sz="1800" b="0" i="0" u="none" strike="noStrike" cap="none" normalizeH="0" baseline="0" dirty="0" err="1">
                <a:ln>
                  <a:noFill/>
                </a:ln>
                <a:solidFill>
                  <a:srgbClr val="000000"/>
                </a:solidFill>
                <a:effectLst/>
                <a:latin typeface="Calibri" panose="020F0502020204030204" pitchFamily="34" charset="0"/>
              </a:rPr>
              <a:t>Arménologie</a:t>
            </a:r>
            <a:r>
              <a:rPr kumimoji="0" lang="fr-FR" altLang="fr-FR" sz="1800" b="0" i="0" u="none" strike="noStrike" cap="none" normalizeH="0" baseline="0" dirty="0">
                <a:ln>
                  <a:noFill/>
                </a:ln>
                <a:solidFill>
                  <a:srgbClr val="000000"/>
                </a:solidFill>
                <a:effectLst/>
                <a:latin typeface="Calibri" panose="020F0502020204030204" pitchFamily="34"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dirty="0">
                <a:ln>
                  <a:noFill/>
                </a:ln>
                <a:solidFill>
                  <a:srgbClr val="000000"/>
                </a:solidFill>
                <a:effectLst/>
                <a:latin typeface="Calibri" panose="020F0502020204030204" pitchFamily="34" charset="0"/>
              </a:rPr>
              <a:t>Année universitaire 2019-2020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dirty="0">
                <a:ln>
                  <a:noFill/>
                </a:ln>
                <a:solidFill>
                  <a:srgbClr val="000000"/>
                </a:solidFill>
                <a:effectLst/>
                <a:latin typeface="Calibri" panose="020F0502020204030204" pitchFamily="34" charset="0"/>
              </a:rPr>
              <a:t>Cours n° 9</a:t>
            </a: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
        <p:nvSpPr>
          <p:cNvPr id="2" name="ZoneTexte 1">
            <a:extLst>
              <a:ext uri="{FF2B5EF4-FFF2-40B4-BE49-F238E27FC236}">
                <a16:creationId xmlns:a16="http://schemas.microsoft.com/office/drawing/2014/main" id="{D9E740FD-6315-45E0-9889-A62A416807E3}"/>
              </a:ext>
            </a:extLst>
          </p:cNvPr>
          <p:cNvSpPr txBox="1"/>
          <p:nvPr/>
        </p:nvSpPr>
        <p:spPr>
          <a:xfrm>
            <a:off x="324705" y="5864854"/>
            <a:ext cx="4737371" cy="646331"/>
          </a:xfrm>
          <a:prstGeom prst="rect">
            <a:avLst/>
          </a:prstGeom>
          <a:noFill/>
        </p:spPr>
        <p:txBody>
          <a:bodyPr wrap="square" rtlCol="0">
            <a:spAutoFit/>
          </a:bodyPr>
          <a:lstStyle/>
          <a:p>
            <a:r>
              <a:rPr lang="fr-FR" dirty="0"/>
              <a:t>Par Rouzanna </a:t>
            </a:r>
            <a:r>
              <a:rPr lang="fr-FR" dirty="0" err="1"/>
              <a:t>Mézrakian</a:t>
            </a:r>
            <a:r>
              <a:rPr lang="fr-FR" dirty="0"/>
              <a:t>, PhD,</a:t>
            </a:r>
          </a:p>
          <a:p>
            <a:r>
              <a:rPr lang="fr-FR" dirty="0"/>
              <a:t>Histoire de l’art et archéologie</a:t>
            </a:r>
          </a:p>
        </p:txBody>
      </p:sp>
    </p:spTree>
    <p:extLst>
      <p:ext uri="{BB962C8B-B14F-4D97-AF65-F5344CB8AC3E}">
        <p14:creationId xmlns:p14="http://schemas.microsoft.com/office/powerpoint/2010/main" val="2697882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B740F4B-2E7B-4F6E-96FA-CB51C3251E2E}"/>
              </a:ext>
            </a:extLst>
          </p:cNvPr>
          <p:cNvSpPr/>
          <p:nvPr/>
        </p:nvSpPr>
        <p:spPr>
          <a:xfrm>
            <a:off x="933856" y="890460"/>
            <a:ext cx="5865778" cy="5685437"/>
          </a:xfrm>
          <a:prstGeom prst="rect">
            <a:avLst/>
          </a:prstGeom>
        </p:spPr>
        <p:txBody>
          <a:bodyPr vert="horz" lIns="91440" tIns="45720" rIns="91440" bIns="45720" rtlCol="0">
            <a:normAutofit fontScale="92500" lnSpcReduction="10000"/>
          </a:bodyPr>
          <a:lstStyle/>
          <a:p>
            <a:pPr indent="-228600">
              <a:lnSpc>
                <a:spcPct val="90000"/>
              </a:lnSpc>
              <a:spcAft>
                <a:spcPts val="0"/>
              </a:spcAft>
              <a:buFont typeface="Arial" panose="020B0604020202020204" pitchFamily="34" charset="0"/>
              <a:buChar char="•"/>
            </a:pPr>
            <a:endParaRPr lang="en-US" sz="1500" dirty="0"/>
          </a:p>
          <a:p>
            <a:pPr marR="0" lvl="0" algn="just" fontAlgn="base">
              <a:lnSpc>
                <a:spcPct val="90000"/>
              </a:lnSpc>
              <a:spcBef>
                <a:spcPct val="0"/>
              </a:spcBef>
              <a:spcAft>
                <a:spcPts val="600"/>
              </a:spcAft>
              <a:buClrTx/>
              <a:buSzTx/>
              <a:tabLst/>
            </a:pPr>
            <a:r>
              <a:rPr lang="en-US" altLang="fr-FR" sz="1500" dirty="0">
                <a:solidFill>
                  <a:srgbClr val="000000"/>
                </a:solidFill>
              </a:rPr>
              <a:t>L’histoire de la miniature </a:t>
            </a:r>
            <a:r>
              <a:rPr lang="en-US" altLang="fr-FR" sz="1500" dirty="0" err="1">
                <a:solidFill>
                  <a:srgbClr val="000000"/>
                </a:solidFill>
              </a:rPr>
              <a:t>arménienne</a:t>
            </a:r>
            <a:r>
              <a:rPr lang="en-US" altLang="fr-FR" sz="1500" dirty="0">
                <a:solidFill>
                  <a:srgbClr val="000000"/>
                </a:solidFill>
              </a:rPr>
              <a:t> </a:t>
            </a:r>
            <a:r>
              <a:rPr lang="en-US" altLang="fr-FR" sz="1500" dirty="0" err="1">
                <a:solidFill>
                  <a:srgbClr val="000000"/>
                </a:solidFill>
              </a:rPr>
              <a:t>évolue</a:t>
            </a:r>
            <a:r>
              <a:rPr lang="en-US" altLang="fr-FR" sz="1500" dirty="0">
                <a:solidFill>
                  <a:srgbClr val="000000"/>
                </a:solidFill>
              </a:rPr>
              <a:t> entre le </a:t>
            </a:r>
            <a:r>
              <a:rPr lang="en-US" altLang="fr-FR" sz="1500" dirty="0" err="1">
                <a:solidFill>
                  <a:srgbClr val="000000"/>
                </a:solidFill>
              </a:rPr>
              <a:t>Ve</a:t>
            </a:r>
            <a:r>
              <a:rPr lang="en-US" altLang="fr-FR" sz="1500" dirty="0">
                <a:solidFill>
                  <a:srgbClr val="000000"/>
                </a:solidFill>
              </a:rPr>
              <a:t> et le </a:t>
            </a:r>
            <a:r>
              <a:rPr lang="en-US" altLang="fr-FR" sz="1500" dirty="0" err="1">
                <a:solidFill>
                  <a:srgbClr val="000000"/>
                </a:solidFill>
              </a:rPr>
              <a:t>XVIIIe</a:t>
            </a:r>
            <a:r>
              <a:rPr lang="en-US" altLang="fr-FR" sz="1500" dirty="0">
                <a:solidFill>
                  <a:srgbClr val="000000"/>
                </a:solidFill>
              </a:rPr>
              <a:t> siècles, </a:t>
            </a:r>
            <a:r>
              <a:rPr lang="en-US" altLang="fr-FR" sz="1500" dirty="0" err="1">
                <a:solidFill>
                  <a:srgbClr val="000000"/>
                </a:solidFill>
              </a:rPr>
              <a:t>englobant</a:t>
            </a:r>
            <a:r>
              <a:rPr lang="en-US" altLang="fr-FR" sz="1500" dirty="0">
                <a:solidFill>
                  <a:srgbClr val="000000"/>
                </a:solidFill>
              </a:rPr>
              <a:t> </a:t>
            </a:r>
            <a:r>
              <a:rPr lang="en-US" altLang="fr-FR" sz="1500" dirty="0" err="1">
                <a:solidFill>
                  <a:srgbClr val="000000"/>
                </a:solidFill>
              </a:rPr>
              <a:t>une</a:t>
            </a:r>
            <a:r>
              <a:rPr lang="en-US" altLang="fr-FR" sz="1500" dirty="0">
                <a:solidFill>
                  <a:srgbClr val="000000"/>
                </a:solidFill>
              </a:rPr>
              <a:t> </a:t>
            </a:r>
            <a:r>
              <a:rPr lang="en-US" altLang="fr-FR" sz="1500" dirty="0" err="1">
                <a:solidFill>
                  <a:srgbClr val="000000"/>
                </a:solidFill>
              </a:rPr>
              <a:t>période</a:t>
            </a:r>
            <a:r>
              <a:rPr lang="en-US" altLang="fr-FR" sz="1500" dirty="0">
                <a:solidFill>
                  <a:srgbClr val="000000"/>
                </a:solidFill>
              </a:rPr>
              <a:t> </a:t>
            </a:r>
            <a:r>
              <a:rPr lang="en-US" altLang="fr-FR" sz="1500" dirty="0" err="1">
                <a:solidFill>
                  <a:srgbClr val="000000"/>
                </a:solidFill>
              </a:rPr>
              <a:t>d’environ</a:t>
            </a:r>
            <a:r>
              <a:rPr lang="en-US" altLang="fr-FR" sz="1500" dirty="0">
                <a:solidFill>
                  <a:srgbClr val="000000"/>
                </a:solidFill>
              </a:rPr>
              <a:t> quatorze siècles, </a:t>
            </a:r>
            <a:r>
              <a:rPr lang="en-US" altLang="fr-FR" sz="1500" dirty="0" err="1">
                <a:solidFill>
                  <a:srgbClr val="000000"/>
                </a:solidFill>
              </a:rPr>
              <a:t>marquée</a:t>
            </a:r>
            <a:r>
              <a:rPr lang="en-US" altLang="fr-FR" sz="1500" dirty="0">
                <a:solidFill>
                  <a:srgbClr val="000000"/>
                </a:solidFill>
              </a:rPr>
              <a:t> par </a:t>
            </a:r>
            <a:r>
              <a:rPr lang="en-US" altLang="fr-FR" sz="1500" dirty="0" err="1">
                <a:solidFill>
                  <a:srgbClr val="000000"/>
                </a:solidFill>
              </a:rPr>
              <a:t>plusieurs</a:t>
            </a:r>
            <a:r>
              <a:rPr lang="en-US" altLang="fr-FR" sz="1500" dirty="0">
                <a:solidFill>
                  <a:srgbClr val="000000"/>
                </a:solidFill>
              </a:rPr>
              <a:t> époques </a:t>
            </a:r>
            <a:r>
              <a:rPr lang="en-US" altLang="fr-FR" sz="1500" dirty="0" err="1">
                <a:solidFill>
                  <a:srgbClr val="000000"/>
                </a:solidFill>
              </a:rPr>
              <a:t>d’essor</a:t>
            </a:r>
            <a:r>
              <a:rPr lang="en-US" altLang="fr-FR" sz="1500" dirty="0">
                <a:solidFill>
                  <a:srgbClr val="000000"/>
                </a:solidFill>
              </a:rPr>
              <a:t> et de </a:t>
            </a:r>
            <a:r>
              <a:rPr lang="en-US" altLang="fr-FR" sz="1500" dirty="0" err="1">
                <a:solidFill>
                  <a:srgbClr val="000000"/>
                </a:solidFill>
              </a:rPr>
              <a:t>déclin</a:t>
            </a:r>
            <a:r>
              <a:rPr lang="en-US" altLang="fr-FR" sz="1500" dirty="0">
                <a:solidFill>
                  <a:srgbClr val="000000"/>
                </a:solidFill>
              </a:rPr>
              <a:t>. </a:t>
            </a:r>
          </a:p>
          <a:p>
            <a:pPr marR="0" lvl="0" algn="just" fontAlgn="base">
              <a:lnSpc>
                <a:spcPct val="90000"/>
              </a:lnSpc>
              <a:spcBef>
                <a:spcPct val="0"/>
              </a:spcBef>
              <a:spcAft>
                <a:spcPts val="600"/>
              </a:spcAft>
              <a:buClrTx/>
              <a:buSzTx/>
              <a:tabLst/>
            </a:pPr>
            <a:r>
              <a:rPr lang="en-US" altLang="fr-FR" sz="1500" dirty="0">
                <a:solidFill>
                  <a:srgbClr val="000000"/>
                </a:solidFill>
              </a:rPr>
              <a:t>On </a:t>
            </a:r>
            <a:r>
              <a:rPr lang="en-US" altLang="fr-FR" sz="1500" dirty="0" err="1">
                <a:solidFill>
                  <a:srgbClr val="000000"/>
                </a:solidFill>
              </a:rPr>
              <a:t>compte</a:t>
            </a:r>
            <a:r>
              <a:rPr lang="en-US" altLang="fr-FR" sz="1500" dirty="0">
                <a:solidFill>
                  <a:srgbClr val="000000"/>
                </a:solidFill>
              </a:rPr>
              <a:t> </a:t>
            </a:r>
            <a:r>
              <a:rPr lang="en-US" altLang="fr-FR" sz="1500" dirty="0" err="1">
                <a:solidFill>
                  <a:srgbClr val="000000"/>
                </a:solidFill>
              </a:rPr>
              <a:t>actuellement</a:t>
            </a:r>
            <a:r>
              <a:rPr lang="en-US" altLang="fr-FR" sz="1500" dirty="0">
                <a:solidFill>
                  <a:srgbClr val="000000"/>
                </a:solidFill>
              </a:rPr>
              <a:t> 31 000 </a:t>
            </a:r>
            <a:r>
              <a:rPr lang="en-US" altLang="fr-FR" sz="1500" dirty="0" err="1">
                <a:solidFill>
                  <a:srgbClr val="000000"/>
                </a:solidFill>
              </a:rPr>
              <a:t>manuscrits</a:t>
            </a:r>
            <a:r>
              <a:rPr lang="en-US" altLang="fr-FR" sz="1500" dirty="0">
                <a:solidFill>
                  <a:srgbClr val="000000"/>
                </a:solidFill>
              </a:rPr>
              <a:t> </a:t>
            </a:r>
            <a:r>
              <a:rPr lang="en-US" altLang="fr-FR" sz="1500" dirty="0" err="1">
                <a:solidFill>
                  <a:srgbClr val="000000"/>
                </a:solidFill>
              </a:rPr>
              <a:t>arméniens</a:t>
            </a:r>
            <a:r>
              <a:rPr lang="en-US" altLang="fr-FR" sz="1500" dirty="0">
                <a:solidFill>
                  <a:srgbClr val="000000"/>
                </a:solidFill>
              </a:rPr>
              <a:t> </a:t>
            </a:r>
            <a:r>
              <a:rPr lang="en-US" altLang="fr-FR" sz="1500" dirty="0" err="1">
                <a:solidFill>
                  <a:srgbClr val="000000"/>
                </a:solidFill>
              </a:rPr>
              <a:t>conservés</a:t>
            </a:r>
            <a:r>
              <a:rPr lang="en-US" altLang="fr-FR" sz="1500" dirty="0">
                <a:solidFill>
                  <a:srgbClr val="000000"/>
                </a:solidFill>
              </a:rPr>
              <a:t> à travers le monde </a:t>
            </a:r>
            <a:r>
              <a:rPr lang="en-US" altLang="fr-FR" sz="1500" dirty="0" err="1">
                <a:solidFill>
                  <a:srgbClr val="000000"/>
                </a:solidFill>
              </a:rPr>
              <a:t>dont</a:t>
            </a:r>
            <a:r>
              <a:rPr lang="en-US" altLang="fr-FR" sz="1500" dirty="0">
                <a:solidFill>
                  <a:srgbClr val="000000"/>
                </a:solidFill>
              </a:rPr>
              <a:t> environ 10 000 </a:t>
            </a:r>
            <a:r>
              <a:rPr lang="en-US" altLang="fr-FR" sz="1500" dirty="0" err="1">
                <a:solidFill>
                  <a:srgbClr val="000000"/>
                </a:solidFill>
              </a:rPr>
              <a:t>sont</a:t>
            </a:r>
            <a:r>
              <a:rPr lang="en-US" altLang="fr-FR" sz="1500" dirty="0">
                <a:solidFill>
                  <a:srgbClr val="000000"/>
                </a:solidFill>
              </a:rPr>
              <a:t> </a:t>
            </a:r>
            <a:r>
              <a:rPr lang="en-US" altLang="fr-FR" sz="1500" dirty="0" err="1">
                <a:solidFill>
                  <a:srgbClr val="000000"/>
                </a:solidFill>
              </a:rPr>
              <a:t>ornementés</a:t>
            </a:r>
            <a:r>
              <a:rPr lang="en-US" altLang="fr-FR" sz="1500" dirty="0">
                <a:solidFill>
                  <a:srgbClr val="000000"/>
                </a:solidFill>
              </a:rPr>
              <a:t> et 8 000 </a:t>
            </a:r>
            <a:r>
              <a:rPr lang="en-US" altLang="fr-FR" sz="1500" dirty="0" err="1">
                <a:solidFill>
                  <a:srgbClr val="000000"/>
                </a:solidFill>
              </a:rPr>
              <a:t>ont</a:t>
            </a:r>
            <a:r>
              <a:rPr lang="en-US" altLang="fr-FR" sz="1500" dirty="0">
                <a:solidFill>
                  <a:srgbClr val="000000"/>
                </a:solidFill>
              </a:rPr>
              <a:t> des miniatures </a:t>
            </a:r>
            <a:r>
              <a:rPr lang="en-US" altLang="fr-FR" sz="1500" dirty="0" err="1">
                <a:solidFill>
                  <a:srgbClr val="000000"/>
                </a:solidFill>
              </a:rPr>
              <a:t>en</a:t>
            </a:r>
            <a:r>
              <a:rPr lang="en-US" altLang="fr-FR" sz="1500" dirty="0">
                <a:solidFill>
                  <a:srgbClr val="000000"/>
                </a:solidFill>
              </a:rPr>
              <a:t> </a:t>
            </a:r>
            <a:r>
              <a:rPr lang="en-US" altLang="fr-FR" sz="1500" dirty="0" err="1">
                <a:solidFill>
                  <a:srgbClr val="000000"/>
                </a:solidFill>
              </a:rPr>
              <a:t>pleine</a:t>
            </a:r>
            <a:r>
              <a:rPr lang="en-US" altLang="fr-FR" sz="1500" dirty="0">
                <a:solidFill>
                  <a:srgbClr val="000000"/>
                </a:solidFill>
              </a:rPr>
              <a:t> page. </a:t>
            </a:r>
          </a:p>
          <a:p>
            <a:pPr marR="0" lvl="0" algn="just" fontAlgn="base">
              <a:lnSpc>
                <a:spcPct val="90000"/>
              </a:lnSpc>
              <a:spcBef>
                <a:spcPct val="0"/>
              </a:spcBef>
              <a:spcAft>
                <a:spcPts val="600"/>
              </a:spcAft>
              <a:buClrTx/>
              <a:buSzPts val="1000"/>
              <a:tabLst/>
            </a:pPr>
            <a:r>
              <a:rPr lang="en-US" altLang="fr-FR" sz="1500" u="sng" dirty="0">
                <a:solidFill>
                  <a:srgbClr val="000000"/>
                </a:solidFill>
              </a:rPr>
              <a:t>Les </a:t>
            </a:r>
            <a:r>
              <a:rPr lang="en-US" altLang="fr-FR" sz="1500" u="sng" dirty="0" err="1">
                <a:solidFill>
                  <a:srgbClr val="000000"/>
                </a:solidFill>
              </a:rPr>
              <a:t>principales</a:t>
            </a:r>
            <a:r>
              <a:rPr lang="en-US" altLang="fr-FR" sz="1500" u="sng" dirty="0">
                <a:solidFill>
                  <a:srgbClr val="000000"/>
                </a:solidFill>
              </a:rPr>
              <a:t> collections de </a:t>
            </a:r>
            <a:r>
              <a:rPr lang="en-US" altLang="fr-FR" sz="1500" u="sng" dirty="0" err="1">
                <a:solidFill>
                  <a:srgbClr val="000000"/>
                </a:solidFill>
              </a:rPr>
              <a:t>manuscrits</a:t>
            </a:r>
            <a:r>
              <a:rPr lang="en-US" altLang="fr-FR" sz="1500" u="sng" dirty="0">
                <a:solidFill>
                  <a:srgbClr val="000000"/>
                </a:solidFill>
              </a:rPr>
              <a:t> </a:t>
            </a:r>
            <a:r>
              <a:rPr lang="en-US" altLang="fr-FR" sz="1500" u="sng" dirty="0" err="1">
                <a:solidFill>
                  <a:srgbClr val="000000"/>
                </a:solidFill>
              </a:rPr>
              <a:t>arméniens</a:t>
            </a:r>
            <a:r>
              <a:rPr lang="en-US" altLang="fr-FR" sz="1500" u="sng" dirty="0">
                <a:solidFill>
                  <a:srgbClr val="000000"/>
                </a:solidFill>
              </a:rPr>
              <a:t>:</a:t>
            </a:r>
          </a:p>
          <a:p>
            <a:pPr marR="0" lvl="0" algn="just" fontAlgn="base">
              <a:lnSpc>
                <a:spcPct val="90000"/>
              </a:lnSpc>
              <a:spcBef>
                <a:spcPct val="0"/>
              </a:spcBef>
              <a:spcAft>
                <a:spcPts val="600"/>
              </a:spcAft>
              <a:buClrTx/>
              <a:buSzTx/>
              <a:tabLst/>
            </a:pPr>
            <a:r>
              <a:rPr lang="en-US" altLang="fr-FR" sz="1500" dirty="0">
                <a:solidFill>
                  <a:srgbClr val="000000"/>
                </a:solidFill>
              </a:rPr>
              <a:t>1. Erevan - </a:t>
            </a:r>
            <a:r>
              <a:rPr lang="en-US" altLang="fr-FR" sz="1500" dirty="0" err="1">
                <a:solidFill>
                  <a:srgbClr val="000000"/>
                </a:solidFill>
              </a:rPr>
              <a:t>Matenadaran</a:t>
            </a:r>
            <a:r>
              <a:rPr lang="en-US" altLang="fr-FR" sz="1500" dirty="0">
                <a:solidFill>
                  <a:srgbClr val="000000"/>
                </a:solidFill>
              </a:rPr>
              <a:t> (</a:t>
            </a:r>
            <a:r>
              <a:rPr lang="en-US" altLang="fr-FR" sz="1500" dirty="0" err="1">
                <a:solidFill>
                  <a:srgbClr val="000000"/>
                </a:solidFill>
              </a:rPr>
              <a:t>Musée</a:t>
            </a:r>
            <a:r>
              <a:rPr lang="en-US" altLang="fr-FR" sz="1500" dirty="0">
                <a:solidFill>
                  <a:srgbClr val="000000"/>
                </a:solidFill>
              </a:rPr>
              <a:t> et </a:t>
            </a:r>
            <a:r>
              <a:rPr lang="en-US" altLang="fr-FR" sz="1500" dirty="0" err="1">
                <a:solidFill>
                  <a:srgbClr val="000000"/>
                </a:solidFill>
              </a:rPr>
              <a:t>Institut</a:t>
            </a:r>
            <a:r>
              <a:rPr lang="en-US" altLang="fr-FR" sz="1500" dirty="0">
                <a:solidFill>
                  <a:srgbClr val="000000"/>
                </a:solidFill>
              </a:rPr>
              <a:t> de recherche des </a:t>
            </a:r>
            <a:r>
              <a:rPr lang="en-US" altLang="fr-FR" sz="1500" dirty="0" err="1">
                <a:solidFill>
                  <a:srgbClr val="000000"/>
                </a:solidFill>
              </a:rPr>
              <a:t>manuscrits</a:t>
            </a:r>
            <a:r>
              <a:rPr lang="en-US" altLang="fr-FR" sz="1500" dirty="0">
                <a:solidFill>
                  <a:srgbClr val="000000"/>
                </a:solidFill>
              </a:rPr>
              <a:t> </a:t>
            </a:r>
            <a:r>
              <a:rPr lang="en-US" altLang="fr-FR" sz="1500" dirty="0" err="1">
                <a:solidFill>
                  <a:srgbClr val="000000"/>
                </a:solidFill>
              </a:rPr>
              <a:t>anciens</a:t>
            </a:r>
            <a:r>
              <a:rPr lang="en-US" altLang="fr-FR" sz="1500" dirty="0">
                <a:solidFill>
                  <a:srgbClr val="000000"/>
                </a:solidFill>
              </a:rPr>
              <a:t>) - 11 000 </a:t>
            </a:r>
            <a:r>
              <a:rPr lang="en-US" altLang="fr-FR" sz="1500" dirty="0" err="1">
                <a:solidFill>
                  <a:srgbClr val="000000"/>
                </a:solidFill>
              </a:rPr>
              <a:t>manuscrits</a:t>
            </a:r>
            <a:r>
              <a:rPr lang="en-US" altLang="fr-FR" sz="1500" dirty="0">
                <a:solidFill>
                  <a:srgbClr val="000000"/>
                </a:solidFill>
              </a:rPr>
              <a:t> </a:t>
            </a:r>
            <a:r>
              <a:rPr lang="en-US" altLang="fr-FR" sz="1500" dirty="0" err="1">
                <a:solidFill>
                  <a:srgbClr val="000000"/>
                </a:solidFill>
              </a:rPr>
              <a:t>dont</a:t>
            </a:r>
            <a:r>
              <a:rPr lang="en-US" altLang="fr-FR" sz="1500" dirty="0">
                <a:solidFill>
                  <a:srgbClr val="000000"/>
                </a:solidFill>
              </a:rPr>
              <a:t> 3 000 </a:t>
            </a:r>
            <a:r>
              <a:rPr lang="en-US" altLang="fr-FR" sz="1500" dirty="0" err="1">
                <a:solidFill>
                  <a:srgbClr val="000000"/>
                </a:solidFill>
              </a:rPr>
              <a:t>manuscrits</a:t>
            </a:r>
            <a:r>
              <a:rPr lang="en-US" altLang="fr-FR" sz="1500" dirty="0">
                <a:solidFill>
                  <a:srgbClr val="000000"/>
                </a:solidFill>
              </a:rPr>
              <a:t> à miniatures. Plus de 2 000 fragments de </a:t>
            </a:r>
            <a:r>
              <a:rPr lang="en-US" altLang="fr-FR" sz="1500" dirty="0" err="1">
                <a:solidFill>
                  <a:srgbClr val="000000"/>
                </a:solidFill>
              </a:rPr>
              <a:t>manuscrits</a:t>
            </a:r>
            <a:r>
              <a:rPr lang="en-US" altLang="fr-FR" sz="1500" dirty="0">
                <a:solidFill>
                  <a:srgbClr val="000000"/>
                </a:solidFill>
              </a:rPr>
              <a:t>. </a:t>
            </a:r>
          </a:p>
          <a:p>
            <a:pPr marR="0" lvl="0" algn="just" fontAlgn="base">
              <a:lnSpc>
                <a:spcPct val="90000"/>
              </a:lnSpc>
              <a:spcBef>
                <a:spcPct val="0"/>
              </a:spcBef>
              <a:spcAft>
                <a:spcPts val="600"/>
              </a:spcAft>
              <a:buClrTx/>
              <a:buSzTx/>
              <a:tabLst/>
            </a:pPr>
            <a:r>
              <a:rPr lang="en-US" altLang="fr-FR" sz="1500" dirty="0">
                <a:solidFill>
                  <a:srgbClr val="000000"/>
                </a:solidFill>
              </a:rPr>
              <a:t>2. </a:t>
            </a:r>
            <a:r>
              <a:rPr lang="en-US" altLang="fr-FR" sz="1500" dirty="0" err="1">
                <a:solidFill>
                  <a:srgbClr val="000000"/>
                </a:solidFill>
              </a:rPr>
              <a:t>Jérusalem</a:t>
            </a:r>
            <a:r>
              <a:rPr lang="en-US" altLang="fr-FR" sz="1500" dirty="0">
                <a:solidFill>
                  <a:srgbClr val="000000"/>
                </a:solidFill>
              </a:rPr>
              <a:t> - </a:t>
            </a:r>
            <a:r>
              <a:rPr lang="en-US" altLang="fr-FR" sz="1500" dirty="0" err="1">
                <a:solidFill>
                  <a:srgbClr val="000000"/>
                </a:solidFill>
              </a:rPr>
              <a:t>Bibliothèque</a:t>
            </a:r>
            <a:r>
              <a:rPr lang="en-US" altLang="fr-FR" sz="1500" dirty="0">
                <a:solidFill>
                  <a:srgbClr val="000000"/>
                </a:solidFill>
              </a:rPr>
              <a:t> du </a:t>
            </a:r>
            <a:r>
              <a:rPr lang="en-US" altLang="fr-FR" sz="1500" dirty="0" err="1">
                <a:solidFill>
                  <a:srgbClr val="000000"/>
                </a:solidFill>
              </a:rPr>
              <a:t>patriarcat</a:t>
            </a:r>
            <a:r>
              <a:rPr lang="en-US" altLang="fr-FR" sz="1500" dirty="0">
                <a:solidFill>
                  <a:srgbClr val="000000"/>
                </a:solidFill>
              </a:rPr>
              <a:t> </a:t>
            </a:r>
            <a:r>
              <a:rPr lang="en-US" altLang="fr-FR" sz="1500" dirty="0" err="1">
                <a:solidFill>
                  <a:srgbClr val="000000"/>
                </a:solidFill>
              </a:rPr>
              <a:t>arménien</a:t>
            </a:r>
            <a:r>
              <a:rPr lang="en-US" altLang="fr-FR" sz="1500" dirty="0">
                <a:solidFill>
                  <a:srgbClr val="000000"/>
                </a:solidFill>
              </a:rPr>
              <a:t> de </a:t>
            </a:r>
            <a:r>
              <a:rPr lang="en-US" altLang="fr-FR" sz="1500" dirty="0" err="1">
                <a:solidFill>
                  <a:srgbClr val="000000"/>
                </a:solidFill>
              </a:rPr>
              <a:t>Jérusalem</a:t>
            </a:r>
            <a:r>
              <a:rPr lang="en-US" altLang="fr-FR" sz="1500" dirty="0">
                <a:solidFill>
                  <a:srgbClr val="000000"/>
                </a:solidFill>
              </a:rPr>
              <a:t>  - 4000 </a:t>
            </a:r>
            <a:r>
              <a:rPr lang="en-US" altLang="fr-FR" sz="1500" dirty="0" err="1">
                <a:solidFill>
                  <a:srgbClr val="000000"/>
                </a:solidFill>
              </a:rPr>
              <a:t>manuscrits</a:t>
            </a:r>
            <a:r>
              <a:rPr lang="en-US" altLang="fr-FR" sz="1500" dirty="0">
                <a:solidFill>
                  <a:srgbClr val="000000"/>
                </a:solidFill>
              </a:rPr>
              <a:t>.</a:t>
            </a:r>
          </a:p>
          <a:p>
            <a:pPr marR="0" lvl="0" algn="just" fontAlgn="base">
              <a:lnSpc>
                <a:spcPct val="90000"/>
              </a:lnSpc>
              <a:spcBef>
                <a:spcPct val="0"/>
              </a:spcBef>
              <a:spcAft>
                <a:spcPts val="600"/>
              </a:spcAft>
              <a:buClrTx/>
              <a:buSzTx/>
              <a:tabLst/>
            </a:pPr>
            <a:r>
              <a:rPr lang="en-US" altLang="fr-FR" sz="1500" dirty="0">
                <a:solidFill>
                  <a:srgbClr val="000000"/>
                </a:solidFill>
              </a:rPr>
              <a:t>3. </a:t>
            </a:r>
            <a:r>
              <a:rPr lang="en-US" altLang="fr-FR" sz="1500" dirty="0" err="1">
                <a:solidFill>
                  <a:srgbClr val="000000"/>
                </a:solidFill>
              </a:rPr>
              <a:t>Venise</a:t>
            </a:r>
            <a:r>
              <a:rPr lang="en-US" altLang="fr-FR" sz="1500" dirty="0">
                <a:solidFill>
                  <a:srgbClr val="000000"/>
                </a:solidFill>
              </a:rPr>
              <a:t> - </a:t>
            </a:r>
            <a:r>
              <a:rPr lang="en-US" altLang="fr-FR" sz="1500" dirty="0" err="1">
                <a:solidFill>
                  <a:srgbClr val="000000"/>
                </a:solidFill>
              </a:rPr>
              <a:t>Bibliothèque</a:t>
            </a:r>
            <a:r>
              <a:rPr lang="en-US" altLang="fr-FR" sz="1500" dirty="0">
                <a:solidFill>
                  <a:srgbClr val="000000"/>
                </a:solidFill>
              </a:rPr>
              <a:t> de la </a:t>
            </a:r>
            <a:r>
              <a:rPr lang="en-US" altLang="fr-FR" sz="1500" dirty="0" err="1">
                <a:solidFill>
                  <a:srgbClr val="000000"/>
                </a:solidFill>
              </a:rPr>
              <a:t>Congrégation</a:t>
            </a:r>
            <a:r>
              <a:rPr lang="en-US" altLang="fr-FR" sz="1500" dirty="0">
                <a:solidFill>
                  <a:srgbClr val="000000"/>
                </a:solidFill>
              </a:rPr>
              <a:t> des </a:t>
            </a:r>
            <a:r>
              <a:rPr lang="en-US" altLang="fr-FR" sz="1500" dirty="0" err="1">
                <a:solidFill>
                  <a:srgbClr val="000000"/>
                </a:solidFill>
              </a:rPr>
              <a:t>pères</a:t>
            </a:r>
            <a:r>
              <a:rPr lang="en-US" altLang="fr-FR" sz="1500" dirty="0">
                <a:solidFill>
                  <a:srgbClr val="000000"/>
                </a:solidFill>
              </a:rPr>
              <a:t> </a:t>
            </a:r>
            <a:r>
              <a:rPr lang="en-US" altLang="fr-FR" sz="1500" dirty="0" err="1">
                <a:solidFill>
                  <a:srgbClr val="000000"/>
                </a:solidFill>
              </a:rPr>
              <a:t>mekhitaristes</a:t>
            </a:r>
            <a:r>
              <a:rPr lang="en-US" altLang="fr-FR" sz="1500" dirty="0">
                <a:solidFill>
                  <a:srgbClr val="000000"/>
                </a:solidFill>
              </a:rPr>
              <a:t> - 4000 </a:t>
            </a:r>
            <a:r>
              <a:rPr lang="en-US" altLang="fr-FR" sz="1500" dirty="0" err="1">
                <a:solidFill>
                  <a:srgbClr val="000000"/>
                </a:solidFill>
              </a:rPr>
              <a:t>manuscrits</a:t>
            </a:r>
            <a:r>
              <a:rPr lang="en-US" altLang="fr-FR" sz="1500" dirty="0">
                <a:solidFill>
                  <a:srgbClr val="000000"/>
                </a:solidFill>
              </a:rPr>
              <a:t>. </a:t>
            </a:r>
          </a:p>
          <a:p>
            <a:pPr marR="0" lvl="0" algn="just" fontAlgn="base">
              <a:lnSpc>
                <a:spcPct val="90000"/>
              </a:lnSpc>
              <a:spcBef>
                <a:spcPct val="0"/>
              </a:spcBef>
              <a:spcAft>
                <a:spcPts val="600"/>
              </a:spcAft>
              <a:buClrTx/>
              <a:buSzTx/>
              <a:tabLst/>
            </a:pPr>
            <a:r>
              <a:rPr lang="en-US" altLang="fr-FR" sz="1500" dirty="0">
                <a:solidFill>
                  <a:srgbClr val="000000"/>
                </a:solidFill>
              </a:rPr>
              <a:t>4. Vienne - </a:t>
            </a:r>
            <a:r>
              <a:rPr lang="en-US" altLang="fr-FR" sz="1500" dirty="0" err="1">
                <a:solidFill>
                  <a:srgbClr val="000000"/>
                </a:solidFill>
              </a:rPr>
              <a:t>Bibliothèque</a:t>
            </a:r>
            <a:r>
              <a:rPr lang="en-US" altLang="fr-FR" sz="1500" dirty="0">
                <a:solidFill>
                  <a:srgbClr val="000000"/>
                </a:solidFill>
              </a:rPr>
              <a:t> de la </a:t>
            </a:r>
            <a:r>
              <a:rPr lang="en-US" altLang="fr-FR" sz="1500" dirty="0" err="1">
                <a:solidFill>
                  <a:srgbClr val="000000"/>
                </a:solidFill>
              </a:rPr>
              <a:t>Congrégation</a:t>
            </a:r>
            <a:r>
              <a:rPr lang="en-US" altLang="fr-FR" sz="1500" dirty="0">
                <a:solidFill>
                  <a:srgbClr val="000000"/>
                </a:solidFill>
              </a:rPr>
              <a:t> des </a:t>
            </a:r>
            <a:r>
              <a:rPr lang="en-US" altLang="fr-FR" sz="1500" dirty="0" err="1">
                <a:solidFill>
                  <a:srgbClr val="000000"/>
                </a:solidFill>
              </a:rPr>
              <a:t>pères</a:t>
            </a:r>
            <a:r>
              <a:rPr lang="en-US" altLang="fr-FR" sz="1500" dirty="0">
                <a:solidFill>
                  <a:srgbClr val="000000"/>
                </a:solidFill>
              </a:rPr>
              <a:t> </a:t>
            </a:r>
            <a:r>
              <a:rPr lang="en-US" altLang="fr-FR" sz="1500" dirty="0" err="1">
                <a:solidFill>
                  <a:srgbClr val="000000"/>
                </a:solidFill>
              </a:rPr>
              <a:t>mekhitaristes</a:t>
            </a:r>
            <a:r>
              <a:rPr lang="en-US" altLang="fr-FR" sz="1500" dirty="0">
                <a:solidFill>
                  <a:srgbClr val="000000"/>
                </a:solidFill>
              </a:rPr>
              <a:t> - 2000 </a:t>
            </a:r>
            <a:r>
              <a:rPr lang="en-US" altLang="fr-FR" sz="1500" dirty="0" err="1">
                <a:solidFill>
                  <a:srgbClr val="000000"/>
                </a:solidFill>
              </a:rPr>
              <a:t>manuscrits</a:t>
            </a:r>
            <a:r>
              <a:rPr lang="en-US" altLang="fr-FR" sz="1500" dirty="0">
                <a:solidFill>
                  <a:srgbClr val="000000"/>
                </a:solidFill>
              </a:rPr>
              <a:t>.</a:t>
            </a:r>
          </a:p>
          <a:p>
            <a:pPr marR="0" lvl="0" algn="just" fontAlgn="base">
              <a:lnSpc>
                <a:spcPct val="90000"/>
              </a:lnSpc>
              <a:spcBef>
                <a:spcPct val="0"/>
              </a:spcBef>
              <a:spcAft>
                <a:spcPts val="600"/>
              </a:spcAft>
              <a:buClrTx/>
              <a:buSzTx/>
              <a:tabLst/>
            </a:pPr>
            <a:endParaRPr lang="en-US" altLang="fr-FR" sz="1500" dirty="0">
              <a:solidFill>
                <a:srgbClr val="000000"/>
              </a:solidFill>
            </a:endParaRPr>
          </a:p>
          <a:p>
            <a:pPr marR="0" lvl="0" algn="just" fontAlgn="base">
              <a:lnSpc>
                <a:spcPct val="90000"/>
              </a:lnSpc>
              <a:spcBef>
                <a:spcPct val="0"/>
              </a:spcBef>
              <a:spcAft>
                <a:spcPts val="600"/>
              </a:spcAft>
              <a:buClrTx/>
              <a:buSzTx/>
              <a:tabLst/>
            </a:pPr>
            <a:r>
              <a:rPr lang="en-US" altLang="fr-FR" sz="1500" dirty="0" err="1">
                <a:solidFill>
                  <a:srgbClr val="000000"/>
                </a:solidFill>
              </a:rPr>
              <a:t>Seuls</a:t>
            </a:r>
            <a:r>
              <a:rPr lang="en-US" altLang="fr-FR" sz="1500" dirty="0">
                <a:solidFill>
                  <a:srgbClr val="000000"/>
                </a:solidFill>
              </a:rPr>
              <a:t> des fragments de </a:t>
            </a:r>
            <a:r>
              <a:rPr lang="en-US" altLang="fr-FR" sz="1500" dirty="0" err="1">
                <a:solidFill>
                  <a:srgbClr val="000000"/>
                </a:solidFill>
              </a:rPr>
              <a:t>manuscrits</a:t>
            </a:r>
            <a:r>
              <a:rPr lang="en-US" altLang="fr-FR" sz="1500" dirty="0">
                <a:solidFill>
                  <a:srgbClr val="000000"/>
                </a:solidFill>
              </a:rPr>
              <a:t> et des palimpsests (1) </a:t>
            </a:r>
            <a:r>
              <a:rPr lang="en-US" altLang="fr-FR" sz="1500" dirty="0" err="1">
                <a:solidFill>
                  <a:srgbClr val="000000"/>
                </a:solidFill>
              </a:rPr>
              <a:t>datant</a:t>
            </a:r>
            <a:r>
              <a:rPr lang="en-US" altLang="fr-FR" sz="1500" dirty="0">
                <a:solidFill>
                  <a:srgbClr val="000000"/>
                </a:solidFill>
              </a:rPr>
              <a:t> des </a:t>
            </a:r>
            <a:r>
              <a:rPr lang="en-US" altLang="fr-FR" sz="1500" dirty="0" err="1">
                <a:solidFill>
                  <a:srgbClr val="000000"/>
                </a:solidFill>
              </a:rPr>
              <a:t>Ve-VIIIe</a:t>
            </a:r>
            <a:r>
              <a:rPr lang="en-US" altLang="fr-FR" sz="1500" dirty="0">
                <a:solidFill>
                  <a:srgbClr val="000000"/>
                </a:solidFill>
              </a:rPr>
              <a:t> siècles </a:t>
            </a:r>
            <a:r>
              <a:rPr lang="en-US" altLang="fr-FR" sz="1500" dirty="0" err="1">
                <a:solidFill>
                  <a:srgbClr val="000000"/>
                </a:solidFill>
              </a:rPr>
              <a:t>ont</a:t>
            </a:r>
            <a:r>
              <a:rPr lang="en-US" altLang="fr-FR" sz="1500" dirty="0">
                <a:solidFill>
                  <a:srgbClr val="000000"/>
                </a:solidFill>
              </a:rPr>
              <a:t> </a:t>
            </a:r>
            <a:r>
              <a:rPr lang="en-US" altLang="fr-FR" sz="1500" dirty="0" err="1">
                <a:solidFill>
                  <a:srgbClr val="000000"/>
                </a:solidFill>
              </a:rPr>
              <a:t>été</a:t>
            </a:r>
            <a:r>
              <a:rPr lang="en-US" altLang="fr-FR" sz="1500" dirty="0">
                <a:solidFill>
                  <a:srgbClr val="000000"/>
                </a:solidFill>
              </a:rPr>
              <a:t> </a:t>
            </a:r>
            <a:r>
              <a:rPr lang="en-US" altLang="fr-FR" sz="1500" dirty="0" err="1">
                <a:solidFill>
                  <a:srgbClr val="000000"/>
                </a:solidFill>
              </a:rPr>
              <a:t>conservés</a:t>
            </a:r>
            <a:r>
              <a:rPr lang="en-US" altLang="fr-FR" sz="1500" dirty="0">
                <a:solidFill>
                  <a:srgbClr val="000000"/>
                </a:solidFill>
              </a:rPr>
              <a:t>. </a:t>
            </a:r>
          </a:p>
          <a:p>
            <a:pPr marR="0" lvl="0" algn="just" fontAlgn="base">
              <a:lnSpc>
                <a:spcPct val="90000"/>
              </a:lnSpc>
              <a:spcBef>
                <a:spcPct val="0"/>
              </a:spcBef>
              <a:spcAft>
                <a:spcPts val="600"/>
              </a:spcAft>
              <a:buClrTx/>
              <a:buSzTx/>
              <a:tabLst/>
            </a:pPr>
            <a:r>
              <a:rPr lang="en-US" altLang="fr-FR" sz="1500" dirty="0">
                <a:solidFill>
                  <a:srgbClr val="000000"/>
                </a:solidFill>
              </a:rPr>
              <a:t>Les premiers </a:t>
            </a:r>
            <a:r>
              <a:rPr lang="en-US" altLang="fr-FR" sz="1500" dirty="0" err="1">
                <a:solidFill>
                  <a:srgbClr val="000000"/>
                </a:solidFill>
              </a:rPr>
              <a:t>manuscrits</a:t>
            </a:r>
            <a:r>
              <a:rPr lang="en-US" altLang="fr-FR" sz="1500" dirty="0">
                <a:solidFill>
                  <a:srgbClr val="000000"/>
                </a:solidFill>
              </a:rPr>
              <a:t> </a:t>
            </a:r>
            <a:r>
              <a:rPr lang="en-US" altLang="fr-FR" sz="1500" dirty="0" err="1">
                <a:solidFill>
                  <a:srgbClr val="000000"/>
                </a:solidFill>
              </a:rPr>
              <a:t>arméniens</a:t>
            </a:r>
            <a:r>
              <a:rPr lang="en-US" altLang="fr-FR" sz="1500" dirty="0">
                <a:solidFill>
                  <a:srgbClr val="000000"/>
                </a:solidFill>
              </a:rPr>
              <a:t> </a:t>
            </a:r>
            <a:r>
              <a:rPr lang="en-US" altLang="fr-FR" sz="1500" dirty="0" err="1">
                <a:solidFill>
                  <a:srgbClr val="000000"/>
                </a:solidFill>
              </a:rPr>
              <a:t>enluminés</a:t>
            </a:r>
            <a:r>
              <a:rPr lang="en-US" altLang="fr-FR" sz="1500" dirty="0">
                <a:solidFill>
                  <a:srgbClr val="000000"/>
                </a:solidFill>
              </a:rPr>
              <a:t> </a:t>
            </a:r>
            <a:r>
              <a:rPr lang="en-US" altLang="fr-FR" sz="1500" dirty="0" err="1">
                <a:solidFill>
                  <a:srgbClr val="000000"/>
                </a:solidFill>
              </a:rPr>
              <a:t>conservés</a:t>
            </a:r>
            <a:r>
              <a:rPr lang="en-US" altLang="fr-FR" sz="1500" dirty="0">
                <a:solidFill>
                  <a:srgbClr val="000000"/>
                </a:solidFill>
              </a:rPr>
              <a:t> dans </a:t>
            </a:r>
            <a:r>
              <a:rPr lang="en-US" altLang="fr-FR" sz="1500" dirty="0" err="1">
                <a:solidFill>
                  <a:srgbClr val="000000"/>
                </a:solidFill>
              </a:rPr>
              <a:t>leur</a:t>
            </a:r>
            <a:r>
              <a:rPr lang="en-US" altLang="fr-FR" sz="1500" dirty="0">
                <a:solidFill>
                  <a:srgbClr val="000000"/>
                </a:solidFill>
              </a:rPr>
              <a:t> </a:t>
            </a:r>
            <a:r>
              <a:rPr lang="en-US" altLang="fr-FR" sz="1500" dirty="0" err="1">
                <a:solidFill>
                  <a:srgbClr val="000000"/>
                </a:solidFill>
              </a:rPr>
              <a:t>intégralité</a:t>
            </a:r>
            <a:r>
              <a:rPr lang="en-US" altLang="fr-FR" sz="1500" dirty="0">
                <a:solidFill>
                  <a:srgbClr val="000000"/>
                </a:solidFill>
              </a:rPr>
              <a:t> </a:t>
            </a:r>
            <a:r>
              <a:rPr lang="en-US" altLang="fr-FR" sz="1500" dirty="0" err="1">
                <a:solidFill>
                  <a:srgbClr val="000000"/>
                </a:solidFill>
              </a:rPr>
              <a:t>datent</a:t>
            </a:r>
            <a:r>
              <a:rPr lang="en-US" altLang="fr-FR" sz="1500" dirty="0">
                <a:solidFill>
                  <a:srgbClr val="000000"/>
                </a:solidFill>
              </a:rPr>
              <a:t> du </a:t>
            </a:r>
            <a:r>
              <a:rPr lang="en-US" altLang="fr-FR" sz="1500" dirty="0" err="1">
                <a:solidFill>
                  <a:srgbClr val="000000"/>
                </a:solidFill>
              </a:rPr>
              <a:t>IXe</a:t>
            </a:r>
            <a:r>
              <a:rPr lang="en-US" altLang="fr-FR" sz="1500" dirty="0">
                <a:solidFill>
                  <a:srgbClr val="000000"/>
                </a:solidFill>
              </a:rPr>
              <a:t> siècle. </a:t>
            </a:r>
          </a:p>
          <a:p>
            <a:pPr marR="0" lvl="0" algn="just" fontAlgn="base">
              <a:lnSpc>
                <a:spcPct val="90000"/>
              </a:lnSpc>
              <a:spcBef>
                <a:spcPct val="0"/>
              </a:spcBef>
              <a:spcAft>
                <a:spcPts val="600"/>
              </a:spcAft>
              <a:buClrTx/>
              <a:buSzTx/>
              <a:tabLst/>
            </a:pPr>
            <a:endParaRPr lang="en-US" altLang="fr-FR" sz="1000" dirty="0">
              <a:solidFill>
                <a:srgbClr val="000000"/>
              </a:solidFill>
            </a:endParaRPr>
          </a:p>
          <a:p>
            <a:pPr marR="0" lvl="0" algn="just" fontAlgn="base">
              <a:lnSpc>
                <a:spcPct val="90000"/>
              </a:lnSpc>
              <a:spcBef>
                <a:spcPct val="0"/>
              </a:spcBef>
              <a:spcAft>
                <a:spcPts val="600"/>
              </a:spcAft>
              <a:buClrTx/>
              <a:buSzTx/>
              <a:tabLst/>
            </a:pPr>
            <a:endParaRPr lang="en-US" altLang="fr-FR" sz="1000" dirty="0">
              <a:solidFill>
                <a:srgbClr val="000000"/>
              </a:solidFill>
            </a:endParaRPr>
          </a:p>
          <a:p>
            <a:pPr marR="0" lvl="0" algn="just" fontAlgn="base">
              <a:lnSpc>
                <a:spcPct val="90000"/>
              </a:lnSpc>
              <a:spcBef>
                <a:spcPct val="0"/>
              </a:spcBef>
              <a:spcAft>
                <a:spcPts val="600"/>
              </a:spcAft>
              <a:buClrTx/>
              <a:buSzTx/>
              <a:tabLst/>
            </a:pPr>
            <a:endParaRPr lang="en-US" altLang="fr-FR" sz="1000" dirty="0">
              <a:solidFill>
                <a:srgbClr val="000000"/>
              </a:solidFill>
            </a:endParaRPr>
          </a:p>
          <a:p>
            <a:pPr marR="0" lvl="0" algn="just" fontAlgn="base">
              <a:lnSpc>
                <a:spcPct val="90000"/>
              </a:lnSpc>
              <a:spcBef>
                <a:spcPct val="0"/>
              </a:spcBef>
              <a:spcAft>
                <a:spcPts val="600"/>
              </a:spcAft>
              <a:buClrTx/>
              <a:buSzTx/>
              <a:tabLst/>
            </a:pPr>
            <a:endParaRPr lang="en-US" altLang="fr-FR" sz="1100" dirty="0">
              <a:solidFill>
                <a:srgbClr val="000000"/>
              </a:solidFill>
            </a:endParaRPr>
          </a:p>
          <a:p>
            <a:pPr marR="0" lvl="0" algn="just" fontAlgn="base">
              <a:lnSpc>
                <a:spcPct val="90000"/>
              </a:lnSpc>
              <a:spcBef>
                <a:spcPct val="0"/>
              </a:spcBef>
              <a:spcAft>
                <a:spcPts val="600"/>
              </a:spcAft>
              <a:buClrTx/>
              <a:buSzTx/>
              <a:tabLst/>
            </a:pPr>
            <a:r>
              <a:rPr lang="en-US" altLang="fr-FR" sz="1100" dirty="0">
                <a:solidFill>
                  <a:srgbClr val="000000"/>
                </a:solidFill>
              </a:rPr>
              <a:t>(1) </a:t>
            </a:r>
            <a:r>
              <a:rPr lang="en-US" altLang="fr-FR" sz="1100" dirty="0" err="1">
                <a:solidFill>
                  <a:srgbClr val="000000"/>
                </a:solidFill>
              </a:rPr>
              <a:t>Palimpseste</a:t>
            </a:r>
            <a:r>
              <a:rPr lang="en-US" altLang="fr-FR" sz="1100" dirty="0">
                <a:solidFill>
                  <a:srgbClr val="000000"/>
                </a:solidFill>
              </a:rPr>
              <a:t> (du </a:t>
            </a:r>
            <a:r>
              <a:rPr lang="en-US" altLang="fr-FR" sz="1100" dirty="0" err="1">
                <a:solidFill>
                  <a:srgbClr val="000000"/>
                </a:solidFill>
              </a:rPr>
              <a:t>grec</a:t>
            </a:r>
            <a:r>
              <a:rPr lang="en-US" altLang="fr-FR" sz="1100" dirty="0">
                <a:solidFill>
                  <a:srgbClr val="000000"/>
                </a:solidFill>
              </a:rPr>
              <a:t> </a:t>
            </a:r>
            <a:r>
              <a:rPr lang="en-US" altLang="fr-FR" sz="1100" dirty="0" err="1">
                <a:solidFill>
                  <a:srgbClr val="000000"/>
                </a:solidFill>
              </a:rPr>
              <a:t>ancien</a:t>
            </a:r>
            <a:r>
              <a:rPr lang="en-US" altLang="fr-FR" sz="1100" dirty="0">
                <a:solidFill>
                  <a:srgbClr val="000000"/>
                </a:solidFill>
              </a:rPr>
              <a:t> πα</a:t>
            </a:r>
            <a:r>
              <a:rPr lang="en-US" altLang="fr-FR" sz="1100" dirty="0" err="1">
                <a:solidFill>
                  <a:srgbClr val="000000"/>
                </a:solidFill>
              </a:rPr>
              <a:t>λίμψηστος</a:t>
            </a:r>
            <a:r>
              <a:rPr lang="en-US" altLang="fr-FR" sz="1100" dirty="0">
                <a:solidFill>
                  <a:srgbClr val="000000"/>
                </a:solidFill>
              </a:rPr>
              <a:t> / </a:t>
            </a:r>
            <a:r>
              <a:rPr lang="en-US" altLang="fr-FR" sz="1100" dirty="0" err="1">
                <a:solidFill>
                  <a:srgbClr val="000000"/>
                </a:solidFill>
              </a:rPr>
              <a:t>palímpsêstos</a:t>
            </a:r>
            <a:r>
              <a:rPr lang="en-US" altLang="fr-FR" sz="1100" dirty="0">
                <a:solidFill>
                  <a:srgbClr val="000000"/>
                </a:solidFill>
              </a:rPr>
              <a:t> ) -  </a:t>
            </a:r>
            <a:r>
              <a:rPr lang="en-US" altLang="fr-FR" sz="1100" dirty="0" err="1">
                <a:solidFill>
                  <a:srgbClr val="000000"/>
                </a:solidFill>
              </a:rPr>
              <a:t>manuscrit</a:t>
            </a:r>
            <a:r>
              <a:rPr lang="en-US" altLang="fr-FR" sz="1100" dirty="0">
                <a:solidFill>
                  <a:srgbClr val="000000"/>
                </a:solidFill>
              </a:rPr>
              <a:t> </a:t>
            </a:r>
            <a:r>
              <a:rPr lang="en-US" altLang="fr-FR" sz="1100" dirty="0" err="1">
                <a:solidFill>
                  <a:srgbClr val="000000"/>
                </a:solidFill>
              </a:rPr>
              <a:t>constitué</a:t>
            </a:r>
            <a:r>
              <a:rPr lang="en-US" altLang="fr-FR" sz="1100" dirty="0">
                <a:solidFill>
                  <a:srgbClr val="000000"/>
                </a:solidFill>
              </a:rPr>
              <a:t> d’un </a:t>
            </a:r>
            <a:r>
              <a:rPr lang="en-US" altLang="fr-FR" sz="1100" dirty="0" err="1">
                <a:solidFill>
                  <a:srgbClr val="000000"/>
                </a:solidFill>
              </a:rPr>
              <a:t>parchemin</a:t>
            </a:r>
            <a:r>
              <a:rPr lang="en-US" altLang="fr-FR" sz="1100" dirty="0">
                <a:solidFill>
                  <a:srgbClr val="000000"/>
                </a:solidFill>
              </a:rPr>
              <a:t> déjà </a:t>
            </a:r>
            <a:r>
              <a:rPr lang="en-US" altLang="fr-FR" sz="1100" dirty="0" err="1">
                <a:solidFill>
                  <a:srgbClr val="000000"/>
                </a:solidFill>
              </a:rPr>
              <a:t>utilisé</a:t>
            </a:r>
            <a:r>
              <a:rPr lang="en-US" altLang="fr-FR" sz="1100" dirty="0">
                <a:solidFill>
                  <a:srgbClr val="000000"/>
                </a:solidFill>
              </a:rPr>
              <a:t> sur </a:t>
            </a:r>
            <a:r>
              <a:rPr lang="en-US" altLang="fr-FR" sz="1100" dirty="0" err="1">
                <a:solidFill>
                  <a:srgbClr val="000000"/>
                </a:solidFill>
              </a:rPr>
              <a:t>lequel</a:t>
            </a:r>
            <a:r>
              <a:rPr lang="en-US" altLang="fr-FR" sz="1100" dirty="0">
                <a:solidFill>
                  <a:srgbClr val="000000"/>
                </a:solidFill>
              </a:rPr>
              <a:t> </a:t>
            </a:r>
            <a:r>
              <a:rPr lang="en-US" altLang="fr-FR" sz="1100" dirty="0" err="1">
                <a:solidFill>
                  <a:srgbClr val="000000"/>
                </a:solidFill>
              </a:rPr>
              <a:t>ont</a:t>
            </a:r>
            <a:r>
              <a:rPr lang="en-US" altLang="fr-FR" sz="1100" dirty="0">
                <a:solidFill>
                  <a:srgbClr val="000000"/>
                </a:solidFill>
              </a:rPr>
              <a:t> </a:t>
            </a:r>
            <a:r>
              <a:rPr lang="en-US" altLang="fr-FR" sz="1100" dirty="0" err="1">
                <a:solidFill>
                  <a:srgbClr val="000000"/>
                </a:solidFill>
              </a:rPr>
              <a:t>faisait</a:t>
            </a:r>
            <a:r>
              <a:rPr lang="en-US" altLang="fr-FR" sz="1100" dirty="0">
                <a:solidFill>
                  <a:srgbClr val="000000"/>
                </a:solidFill>
              </a:rPr>
              <a:t> </a:t>
            </a:r>
            <a:r>
              <a:rPr lang="en-US" altLang="fr-FR" sz="1100" dirty="0" err="1">
                <a:solidFill>
                  <a:srgbClr val="000000"/>
                </a:solidFill>
              </a:rPr>
              <a:t>disparaître</a:t>
            </a:r>
            <a:r>
              <a:rPr lang="en-US" altLang="fr-FR" sz="1100" dirty="0">
                <a:solidFill>
                  <a:srgbClr val="000000"/>
                </a:solidFill>
              </a:rPr>
              <a:t> les </a:t>
            </a:r>
            <a:r>
              <a:rPr lang="en-US" altLang="fr-FR" sz="1100" dirty="0" err="1">
                <a:solidFill>
                  <a:srgbClr val="000000"/>
                </a:solidFill>
              </a:rPr>
              <a:t>anciennes</a:t>
            </a:r>
            <a:r>
              <a:rPr lang="en-US" altLang="fr-FR" sz="1100" dirty="0">
                <a:solidFill>
                  <a:srgbClr val="000000"/>
                </a:solidFill>
              </a:rPr>
              <a:t> inscriptions pour </a:t>
            </a:r>
            <a:r>
              <a:rPr lang="en-US" altLang="fr-FR" sz="1100" dirty="0" err="1">
                <a:solidFill>
                  <a:srgbClr val="000000"/>
                </a:solidFill>
              </a:rPr>
              <a:t>pouvoir</a:t>
            </a:r>
            <a:r>
              <a:rPr lang="en-US" altLang="fr-FR" sz="1100" dirty="0">
                <a:solidFill>
                  <a:srgbClr val="000000"/>
                </a:solidFill>
              </a:rPr>
              <a:t> </a:t>
            </a:r>
            <a:r>
              <a:rPr lang="en-US" altLang="fr-FR" sz="1100" dirty="0" err="1">
                <a:solidFill>
                  <a:srgbClr val="000000"/>
                </a:solidFill>
              </a:rPr>
              <a:t>écrire</a:t>
            </a:r>
            <a:r>
              <a:rPr lang="en-US" altLang="fr-FR" sz="1100" dirty="0">
                <a:solidFill>
                  <a:srgbClr val="000000"/>
                </a:solidFill>
              </a:rPr>
              <a:t> de nouveau.  </a:t>
            </a:r>
          </a:p>
          <a:p>
            <a:pPr indent="-228600">
              <a:lnSpc>
                <a:spcPct val="90000"/>
              </a:lnSpc>
              <a:spcAft>
                <a:spcPts val="600"/>
              </a:spcAft>
              <a:buFont typeface="Arial" panose="020B0604020202020204" pitchFamily="34" charset="0"/>
              <a:buChar char="•"/>
            </a:pPr>
            <a:endParaRPr lang="en-US" sz="1300" dirty="0">
              <a:effectLst/>
            </a:endParaRPr>
          </a:p>
        </p:txBody>
      </p:sp>
      <p:pic>
        <p:nvPicPr>
          <p:cNvPr id="6" name="Picture 3">
            <a:extLst>
              <a:ext uri="{FF2B5EF4-FFF2-40B4-BE49-F238E27FC236}">
                <a16:creationId xmlns:a16="http://schemas.microsoft.com/office/drawing/2014/main" id="{0D51ACA2-765A-47C3-9CDF-807ABE041C84}"/>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5913" r="-2" b="-2"/>
          <a:stretch/>
        </p:blipFill>
        <p:spPr bwMode="auto">
          <a:xfrm>
            <a:off x="7482097" y="678180"/>
            <a:ext cx="4148905" cy="2605644"/>
          </a:xfrm>
          <a:prstGeom prst="rect">
            <a:avLst/>
          </a:prstGeom>
          <a:noFill/>
          <a:effectLst>
            <a:softEdge rad="5334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 name="Picture 4">
            <a:extLst>
              <a:ext uri="{FF2B5EF4-FFF2-40B4-BE49-F238E27FC236}">
                <a16:creationId xmlns:a16="http://schemas.microsoft.com/office/drawing/2014/main" id="{5B67E7F5-268D-43A3-9388-DCC86A08C2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2464"/>
          <a:stretch/>
        </p:blipFill>
        <p:spPr bwMode="auto">
          <a:xfrm>
            <a:off x="7363374" y="3283824"/>
            <a:ext cx="4386353" cy="2951983"/>
          </a:xfrm>
          <a:prstGeom prst="rect">
            <a:avLst/>
          </a:prstGeom>
          <a:noFill/>
          <a:effectLst>
            <a:softEdge rad="5334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797277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3" descr="Une image contenant intérieur, photo, couvert, table&#10;&#10;Description générée automatiquement">
            <a:extLst>
              <a:ext uri="{FF2B5EF4-FFF2-40B4-BE49-F238E27FC236}">
                <a16:creationId xmlns:a16="http://schemas.microsoft.com/office/drawing/2014/main" id="{52F4EDBB-B8AB-478C-8E03-CCA9C06136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39" r="4" b="17008"/>
          <a:stretch/>
        </p:blipFill>
        <p:spPr bwMode="auto">
          <a:xfrm>
            <a:off x="476654" y="420277"/>
            <a:ext cx="2454191" cy="289688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7" name="Picture 3" descr="Une image contenant bâtiment, décoré, table, tapis&#10;&#10;Description générée automatiquement">
            <a:extLst>
              <a:ext uri="{FF2B5EF4-FFF2-40B4-BE49-F238E27FC236}">
                <a16:creationId xmlns:a16="http://schemas.microsoft.com/office/drawing/2014/main" id="{BB9129BE-B52F-43FD-9EEA-940772BCC8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257" r="4" b="3382"/>
          <a:stretch/>
        </p:blipFill>
        <p:spPr bwMode="auto">
          <a:xfrm>
            <a:off x="3018394" y="439698"/>
            <a:ext cx="2454209" cy="289688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 name="Picture 4" descr="Une image contenant texte, livre, photo, couvert&#10;&#10;Description générée automatiquement">
            <a:extLst>
              <a:ext uri="{FF2B5EF4-FFF2-40B4-BE49-F238E27FC236}">
                <a16:creationId xmlns:a16="http://schemas.microsoft.com/office/drawing/2014/main" id="{FEC63494-D3B3-4A4C-8EDD-C5F925F87E0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0563" r="2" b="22976"/>
          <a:stretch/>
        </p:blipFill>
        <p:spPr bwMode="auto">
          <a:xfrm>
            <a:off x="472179" y="3589979"/>
            <a:ext cx="5067730" cy="282832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EB740F4B-2E7B-4F6E-96FA-CB51C3251E2E}"/>
              </a:ext>
            </a:extLst>
          </p:cNvPr>
          <p:cNvSpPr/>
          <p:nvPr/>
        </p:nvSpPr>
        <p:spPr>
          <a:xfrm>
            <a:off x="6439711" y="1187942"/>
            <a:ext cx="5175115" cy="4445540"/>
          </a:xfrm>
          <a:prstGeom prst="rect">
            <a:avLst/>
          </a:prstGeom>
        </p:spPr>
        <p:txBody>
          <a:bodyPr vert="horz" lIns="91440" tIns="45720" rIns="91440" bIns="45720" rtlCol="0">
            <a:normAutofit/>
          </a:bodyPr>
          <a:lstStyle/>
          <a:p>
            <a:pPr indent="-228600">
              <a:lnSpc>
                <a:spcPct val="90000"/>
              </a:lnSpc>
              <a:spcAft>
                <a:spcPts val="0"/>
              </a:spcAft>
              <a:buFont typeface="Arial" panose="020B0604020202020204" pitchFamily="34" charset="0"/>
              <a:buChar char="•"/>
            </a:pPr>
            <a:endParaRPr lang="en-US" sz="1300" dirty="0"/>
          </a:p>
          <a:p>
            <a:pPr algn="just">
              <a:lnSpc>
                <a:spcPct val="90000"/>
              </a:lnSpc>
              <a:spcAft>
                <a:spcPts val="600"/>
              </a:spcAft>
            </a:pPr>
            <a:r>
              <a:rPr lang="en-US" sz="1400" dirty="0"/>
              <a:t>Les pages </a:t>
            </a:r>
            <a:r>
              <a:rPr lang="en-US" sz="1400" dirty="0" err="1"/>
              <a:t>enluminées</a:t>
            </a:r>
            <a:r>
              <a:rPr lang="en-US" sz="1400" dirty="0"/>
              <a:t>, </a:t>
            </a:r>
            <a:r>
              <a:rPr lang="en-US" sz="1400" dirty="0" err="1"/>
              <a:t>décoratives</a:t>
            </a:r>
            <a:r>
              <a:rPr lang="en-US" sz="1400" dirty="0"/>
              <a:t>, </a:t>
            </a:r>
            <a:r>
              <a:rPr lang="en-US" sz="1400" dirty="0" err="1"/>
              <a:t>symboliques</a:t>
            </a:r>
            <a:r>
              <a:rPr lang="en-US" sz="1400" dirty="0"/>
              <a:t> </a:t>
            </a:r>
            <a:r>
              <a:rPr lang="en-US" sz="1400" dirty="0" err="1"/>
              <a:t>ou</a:t>
            </a:r>
            <a:r>
              <a:rPr lang="en-US" sz="1400" dirty="0"/>
              <a:t> narratives font </a:t>
            </a:r>
            <a:r>
              <a:rPr lang="en-US" sz="1400" dirty="0" err="1"/>
              <a:t>partie</a:t>
            </a:r>
            <a:r>
              <a:rPr lang="en-US" sz="1400" dirty="0"/>
              <a:t> des manuscript </a:t>
            </a:r>
            <a:r>
              <a:rPr lang="en-US" sz="1400" dirty="0" err="1"/>
              <a:t>sarméniens</a:t>
            </a:r>
            <a:r>
              <a:rPr lang="en-US" sz="1400" dirty="0"/>
              <a:t> </a:t>
            </a:r>
            <a:r>
              <a:rPr lang="en-US" sz="1400" dirty="0" err="1"/>
              <a:t>dès</a:t>
            </a:r>
            <a:r>
              <a:rPr lang="en-US" sz="1400" dirty="0"/>
              <a:t> </a:t>
            </a:r>
            <a:r>
              <a:rPr lang="en-US" sz="1400" dirty="0" err="1"/>
              <a:t>l’époque</a:t>
            </a:r>
            <a:r>
              <a:rPr lang="en-US" sz="1400" dirty="0"/>
              <a:t> de </a:t>
            </a:r>
            <a:r>
              <a:rPr lang="en-US" sz="1400" dirty="0" err="1"/>
              <a:t>l’Antiquité</a:t>
            </a:r>
            <a:r>
              <a:rPr lang="en-US" sz="1400" dirty="0"/>
              <a:t> tardive. </a:t>
            </a:r>
            <a:r>
              <a:rPr lang="en-US" sz="1400" dirty="0" err="1"/>
              <a:t>Leur</a:t>
            </a:r>
            <a:r>
              <a:rPr lang="en-US" sz="1400" dirty="0"/>
              <a:t> </a:t>
            </a:r>
            <a:r>
              <a:rPr lang="en-US" sz="1400" dirty="0" err="1"/>
              <a:t>nombre</a:t>
            </a:r>
            <a:r>
              <a:rPr lang="en-US" sz="1400" dirty="0"/>
              <a:t> et </a:t>
            </a:r>
            <a:r>
              <a:rPr lang="en-US" sz="1400" dirty="0" err="1"/>
              <a:t>leur</a:t>
            </a:r>
            <a:r>
              <a:rPr lang="en-US" sz="1400" dirty="0"/>
              <a:t> emplacement </a:t>
            </a:r>
            <a:r>
              <a:rPr lang="en-US" sz="1400" dirty="0" err="1"/>
              <a:t>varient</a:t>
            </a:r>
            <a:r>
              <a:rPr lang="en-US" sz="1400" dirty="0"/>
              <a:t> </a:t>
            </a:r>
            <a:r>
              <a:rPr lang="en-US" sz="1400" dirty="0" err="1"/>
              <a:t>en</a:t>
            </a:r>
            <a:r>
              <a:rPr lang="en-US" sz="1400" dirty="0"/>
              <a:t> </a:t>
            </a:r>
            <a:r>
              <a:rPr lang="en-US" sz="1400" dirty="0" err="1"/>
              <a:t>fonction</a:t>
            </a:r>
            <a:r>
              <a:rPr lang="en-US" sz="1400" dirty="0"/>
              <a:t> de </a:t>
            </a:r>
            <a:r>
              <a:rPr lang="en-US" sz="1400" dirty="0" err="1"/>
              <a:t>l’époque</a:t>
            </a:r>
            <a:r>
              <a:rPr lang="en-US" sz="1400" dirty="0"/>
              <a:t>, du lieu et de </a:t>
            </a:r>
            <a:r>
              <a:rPr lang="en-US" sz="1400" dirty="0" err="1"/>
              <a:t>l’artiste</a:t>
            </a:r>
            <a:r>
              <a:rPr lang="en-US" sz="1400" dirty="0"/>
              <a:t>. </a:t>
            </a:r>
          </a:p>
          <a:p>
            <a:pPr algn="just">
              <a:lnSpc>
                <a:spcPct val="90000"/>
              </a:lnSpc>
              <a:spcAft>
                <a:spcPts val="600"/>
              </a:spcAft>
            </a:pPr>
            <a:r>
              <a:rPr lang="en-US" sz="1400" dirty="0"/>
              <a:t>Les miniatures </a:t>
            </a:r>
            <a:r>
              <a:rPr lang="en-US" sz="1400" dirty="0" err="1"/>
              <a:t>figuratives</a:t>
            </a:r>
            <a:r>
              <a:rPr lang="en-US" sz="1400" dirty="0"/>
              <a:t> (scenes du  cycle </a:t>
            </a:r>
            <a:r>
              <a:rPr lang="en-US" sz="1400" dirty="0" err="1"/>
              <a:t>narratif</a:t>
            </a:r>
            <a:r>
              <a:rPr lang="en-US" sz="1400" dirty="0"/>
              <a:t>, representations </a:t>
            </a:r>
            <a:r>
              <a:rPr lang="en-US" sz="1400" dirty="0" err="1"/>
              <a:t>hiératiques</a:t>
            </a:r>
            <a:r>
              <a:rPr lang="en-US" sz="1400" dirty="0"/>
              <a:t>) et non-</a:t>
            </a:r>
            <a:r>
              <a:rPr lang="en-US" sz="1400" dirty="0" err="1"/>
              <a:t>figuratives</a:t>
            </a:r>
            <a:r>
              <a:rPr lang="en-US" sz="1400" dirty="0"/>
              <a:t> (tables de canons, motif de la </a:t>
            </a:r>
            <a:r>
              <a:rPr lang="en-US" sz="1400" dirty="0" err="1"/>
              <a:t>croix</a:t>
            </a:r>
            <a:r>
              <a:rPr lang="en-US" sz="1400" dirty="0"/>
              <a:t>, </a:t>
            </a:r>
            <a:r>
              <a:rPr lang="en-US" sz="1400" dirty="0" err="1"/>
              <a:t>en</a:t>
            </a:r>
            <a:r>
              <a:rPr lang="en-US" sz="1400" dirty="0"/>
              <a:t>-tête de pages de </a:t>
            </a:r>
            <a:r>
              <a:rPr lang="en-US" sz="1400" dirty="0" err="1"/>
              <a:t>titres</a:t>
            </a:r>
            <a:r>
              <a:rPr lang="en-US" sz="1400" dirty="0"/>
              <a:t>, </a:t>
            </a:r>
            <a:r>
              <a:rPr lang="en-US" sz="1400" dirty="0" err="1"/>
              <a:t>lettrines</a:t>
            </a:r>
            <a:r>
              <a:rPr lang="en-US" sz="1400" dirty="0"/>
              <a:t> et </a:t>
            </a:r>
            <a:r>
              <a:rPr lang="en-US" sz="1400" dirty="0" err="1"/>
              <a:t>décorations</a:t>
            </a:r>
            <a:r>
              <a:rPr lang="en-US" sz="1400" dirty="0"/>
              <a:t> </a:t>
            </a:r>
            <a:r>
              <a:rPr lang="en-US" sz="1400" dirty="0" err="1"/>
              <a:t>marginales</a:t>
            </a:r>
            <a:r>
              <a:rPr lang="en-US" sz="1400" dirty="0"/>
              <a:t>) </a:t>
            </a:r>
            <a:r>
              <a:rPr lang="en-US" sz="1400" dirty="0" err="1"/>
              <a:t>forment</a:t>
            </a:r>
            <a:r>
              <a:rPr lang="en-US" sz="1400" dirty="0"/>
              <a:t> un ensemble à la </a:t>
            </a:r>
            <a:r>
              <a:rPr lang="en-US" sz="1400" dirty="0" err="1"/>
              <a:t>fois</a:t>
            </a:r>
            <a:r>
              <a:rPr lang="en-US" sz="1400" dirty="0"/>
              <a:t> </a:t>
            </a:r>
            <a:r>
              <a:rPr lang="en-US" sz="1400" dirty="0" err="1"/>
              <a:t>hétérogène</a:t>
            </a:r>
            <a:r>
              <a:rPr lang="en-US" sz="1400" dirty="0"/>
              <a:t> et </a:t>
            </a:r>
            <a:r>
              <a:rPr lang="en-US" sz="1400" dirty="0" err="1"/>
              <a:t>harmonieux</a:t>
            </a:r>
            <a:r>
              <a:rPr lang="en-US" sz="1400" dirty="0"/>
              <a:t> au sein des </a:t>
            </a:r>
            <a:r>
              <a:rPr lang="en-US" sz="1400" dirty="0" err="1"/>
              <a:t>tétraévangiles</a:t>
            </a:r>
            <a:r>
              <a:rPr lang="en-US" sz="1400" dirty="0"/>
              <a:t> </a:t>
            </a:r>
            <a:r>
              <a:rPr lang="en-US" sz="1400" dirty="0" err="1"/>
              <a:t>enluminés</a:t>
            </a:r>
            <a:r>
              <a:rPr lang="en-US" sz="1400" dirty="0"/>
              <a:t>.  </a:t>
            </a:r>
          </a:p>
          <a:p>
            <a:pPr algn="just">
              <a:lnSpc>
                <a:spcPct val="90000"/>
              </a:lnSpc>
              <a:spcAft>
                <a:spcPts val="600"/>
              </a:spcAft>
            </a:pPr>
            <a:r>
              <a:rPr lang="en-US" sz="1400" dirty="0"/>
              <a:t>Les cycles </a:t>
            </a:r>
            <a:r>
              <a:rPr lang="en-US" sz="1400" dirty="0" err="1"/>
              <a:t>narratifs</a:t>
            </a:r>
            <a:r>
              <a:rPr lang="en-US" sz="1400" dirty="0"/>
              <a:t> des </a:t>
            </a:r>
            <a:r>
              <a:rPr lang="en-US" sz="1400" dirty="0" err="1"/>
              <a:t>manuscrits</a:t>
            </a:r>
            <a:r>
              <a:rPr lang="en-US" sz="1400" dirty="0"/>
              <a:t> </a:t>
            </a:r>
            <a:r>
              <a:rPr lang="en-US" sz="1400" dirty="0" err="1"/>
              <a:t>enluminés</a:t>
            </a:r>
            <a:r>
              <a:rPr lang="en-US" sz="1400" dirty="0"/>
              <a:t> </a:t>
            </a:r>
            <a:r>
              <a:rPr lang="en-US" sz="1400" dirty="0" err="1"/>
              <a:t>sont</a:t>
            </a:r>
            <a:r>
              <a:rPr lang="en-US" sz="1400" dirty="0"/>
              <a:t> </a:t>
            </a:r>
            <a:r>
              <a:rPr lang="en-US" sz="1400" dirty="0" err="1"/>
              <a:t>d’une</a:t>
            </a:r>
            <a:r>
              <a:rPr lang="en-US" sz="1400" dirty="0"/>
              <a:t> </a:t>
            </a:r>
            <a:r>
              <a:rPr lang="en-US" sz="1400" dirty="0" err="1"/>
              <a:t>très</a:t>
            </a:r>
            <a:r>
              <a:rPr lang="en-US" sz="1400" dirty="0"/>
              <a:t> </a:t>
            </a:r>
            <a:r>
              <a:rPr lang="en-US" sz="1400" dirty="0" err="1"/>
              <a:t>grande</a:t>
            </a:r>
            <a:r>
              <a:rPr lang="en-US" sz="1400" dirty="0"/>
              <a:t> importance pour </a:t>
            </a:r>
            <a:r>
              <a:rPr lang="en-US" sz="1400" dirty="0" err="1"/>
              <a:t>l’étude</a:t>
            </a:r>
            <a:r>
              <a:rPr lang="en-US" sz="1400" dirty="0"/>
              <a:t> de </a:t>
            </a:r>
            <a:r>
              <a:rPr lang="en-US" sz="1400" dirty="0" err="1"/>
              <a:t>iconographie</a:t>
            </a:r>
            <a:r>
              <a:rPr lang="en-US" sz="1400" dirty="0"/>
              <a:t> religieuse et des arts </a:t>
            </a:r>
            <a:r>
              <a:rPr lang="en-US" sz="1400" dirty="0" err="1"/>
              <a:t>sacrés</a:t>
            </a:r>
            <a:r>
              <a:rPr lang="en-US" sz="1400" dirty="0"/>
              <a:t> de </a:t>
            </a:r>
            <a:r>
              <a:rPr lang="en-US" sz="1400" dirty="0" err="1"/>
              <a:t>l’Arménie</a:t>
            </a:r>
            <a:r>
              <a:rPr lang="en-US" sz="1400" dirty="0"/>
              <a:t> </a:t>
            </a:r>
            <a:r>
              <a:rPr lang="en-US" sz="1400" dirty="0" err="1"/>
              <a:t>médiévale</a:t>
            </a:r>
            <a:r>
              <a:rPr lang="en-US" sz="1400" dirty="0"/>
              <a:t>, du monde </a:t>
            </a:r>
            <a:r>
              <a:rPr lang="en-US" sz="1400" dirty="0" err="1"/>
              <a:t>byzantin</a:t>
            </a:r>
            <a:r>
              <a:rPr lang="en-US" sz="1400" dirty="0"/>
              <a:t> et de </a:t>
            </a:r>
            <a:r>
              <a:rPr lang="en-US" sz="1400" dirty="0" err="1"/>
              <a:t>l’Orient</a:t>
            </a:r>
            <a:r>
              <a:rPr lang="en-US" sz="1400" dirty="0"/>
              <a:t> </a:t>
            </a:r>
            <a:r>
              <a:rPr lang="en-US" sz="1400" dirty="0" err="1"/>
              <a:t>chrétien</a:t>
            </a:r>
            <a:r>
              <a:rPr lang="en-US" sz="1400" dirty="0"/>
              <a:t>. </a:t>
            </a:r>
          </a:p>
          <a:p>
            <a:pPr algn="just">
              <a:lnSpc>
                <a:spcPct val="90000"/>
              </a:lnSpc>
              <a:spcAft>
                <a:spcPts val="600"/>
              </a:spcAft>
            </a:pPr>
            <a:r>
              <a:rPr lang="en-US" sz="1400" dirty="0"/>
              <a:t>8 000 </a:t>
            </a:r>
            <a:r>
              <a:rPr lang="en-US" sz="1400" dirty="0" err="1"/>
              <a:t>manuscrits</a:t>
            </a:r>
            <a:r>
              <a:rPr lang="en-US" sz="1400" dirty="0"/>
              <a:t> et fragments de </a:t>
            </a:r>
            <a:r>
              <a:rPr lang="en-US" sz="1400" dirty="0" err="1"/>
              <a:t>manuscrits</a:t>
            </a:r>
            <a:r>
              <a:rPr lang="en-US" sz="1400" dirty="0"/>
              <a:t> </a:t>
            </a:r>
            <a:r>
              <a:rPr lang="en-US" sz="1400" dirty="0" err="1"/>
              <a:t>arméniens</a:t>
            </a:r>
            <a:r>
              <a:rPr lang="en-US" sz="1400" dirty="0"/>
              <a:t> </a:t>
            </a:r>
            <a:r>
              <a:rPr lang="en-US" sz="1400" dirty="0" err="1"/>
              <a:t>conservés</a:t>
            </a:r>
            <a:r>
              <a:rPr lang="en-US" sz="1400" dirty="0"/>
              <a:t>, </a:t>
            </a:r>
            <a:r>
              <a:rPr lang="en-US" sz="1400" dirty="0" err="1"/>
              <a:t>copiés</a:t>
            </a:r>
            <a:r>
              <a:rPr lang="en-US" sz="1400" dirty="0"/>
              <a:t> entre le </a:t>
            </a:r>
            <a:r>
              <a:rPr lang="en-US" sz="1400" dirty="0" err="1"/>
              <a:t>IVe</a:t>
            </a:r>
            <a:r>
              <a:rPr lang="en-US" sz="1400" dirty="0"/>
              <a:t> et le </a:t>
            </a:r>
            <a:r>
              <a:rPr lang="en-US" sz="1400" dirty="0" err="1"/>
              <a:t>XVIIe</a:t>
            </a:r>
            <a:r>
              <a:rPr lang="en-US" sz="1400" dirty="0"/>
              <a:t> siècles, </a:t>
            </a:r>
            <a:r>
              <a:rPr lang="en-US" sz="1400" dirty="0" err="1"/>
              <a:t>possédent</a:t>
            </a:r>
            <a:r>
              <a:rPr lang="en-US" sz="1400" dirty="0"/>
              <a:t> des </a:t>
            </a:r>
            <a:r>
              <a:rPr lang="en-US" sz="1400" dirty="0" err="1"/>
              <a:t>enluminures</a:t>
            </a:r>
            <a:r>
              <a:rPr lang="en-US" sz="1400" dirty="0"/>
              <a:t> de </a:t>
            </a:r>
            <a:r>
              <a:rPr lang="en-US" sz="1400" dirty="0" err="1"/>
              <a:t>pleine</a:t>
            </a:r>
            <a:r>
              <a:rPr lang="en-US" sz="1400" dirty="0"/>
              <a:t> page </a:t>
            </a:r>
            <a:r>
              <a:rPr lang="en-US" sz="1400" dirty="0" err="1"/>
              <a:t>dont</a:t>
            </a:r>
            <a:r>
              <a:rPr lang="en-US" sz="1400" dirty="0"/>
              <a:t> un grand </a:t>
            </a:r>
            <a:r>
              <a:rPr lang="en-US" sz="1400" dirty="0" err="1"/>
              <a:t>nombre</a:t>
            </a:r>
            <a:r>
              <a:rPr lang="en-US" sz="1400" dirty="0"/>
              <a:t> font </a:t>
            </a:r>
            <a:r>
              <a:rPr lang="en-US" sz="1400" dirty="0" err="1"/>
              <a:t>partie</a:t>
            </a:r>
            <a:r>
              <a:rPr lang="en-US" sz="1400" dirty="0"/>
              <a:t> des cycles des fêtes. Ces </a:t>
            </a:r>
            <a:r>
              <a:rPr lang="en-US" sz="1400" dirty="0" err="1"/>
              <a:t>derniers</a:t>
            </a:r>
            <a:r>
              <a:rPr lang="en-US" sz="1400" dirty="0"/>
              <a:t> </a:t>
            </a:r>
            <a:r>
              <a:rPr lang="en-US" sz="1400" dirty="0" err="1"/>
              <a:t>forment</a:t>
            </a:r>
            <a:r>
              <a:rPr lang="en-US" sz="1400" dirty="0"/>
              <a:t> un </a:t>
            </a:r>
            <a:r>
              <a:rPr lang="en-US" sz="1400" dirty="0" err="1"/>
              <a:t>récit</a:t>
            </a:r>
            <a:r>
              <a:rPr lang="en-US" sz="1400" dirty="0"/>
              <a:t> </a:t>
            </a:r>
            <a:r>
              <a:rPr lang="en-US" sz="1400" dirty="0" err="1"/>
              <a:t>illustré</a:t>
            </a:r>
            <a:r>
              <a:rPr lang="en-US" sz="1400" dirty="0"/>
              <a:t> qui a pour vocation </a:t>
            </a:r>
            <a:r>
              <a:rPr lang="en-US" sz="1400" dirty="0" err="1"/>
              <a:t>d’illustrer</a:t>
            </a:r>
            <a:r>
              <a:rPr lang="en-US" sz="1400" dirty="0"/>
              <a:t> les </a:t>
            </a:r>
            <a:r>
              <a:rPr lang="en-US" sz="1400" dirty="0" err="1"/>
              <a:t>saintes</a:t>
            </a:r>
            <a:r>
              <a:rPr lang="en-US" sz="1400" dirty="0"/>
              <a:t> </a:t>
            </a:r>
            <a:r>
              <a:rPr lang="en-US" sz="1400" dirty="0" err="1"/>
              <a:t>écritures</a:t>
            </a:r>
            <a:r>
              <a:rPr lang="en-US" sz="1400" dirty="0"/>
              <a:t> et </a:t>
            </a:r>
            <a:r>
              <a:rPr lang="en-US" sz="1400" dirty="0" err="1"/>
              <a:t>d’enseigner</a:t>
            </a:r>
            <a:r>
              <a:rPr lang="en-US" sz="1400" dirty="0"/>
              <a:t> </a:t>
            </a:r>
            <a:r>
              <a:rPr lang="en-US" sz="1400" dirty="0" err="1"/>
              <a:t>l’histoire</a:t>
            </a:r>
            <a:r>
              <a:rPr lang="en-US" sz="1400" dirty="0"/>
              <a:t> du </a:t>
            </a:r>
            <a:r>
              <a:rPr lang="en-US" sz="1400" dirty="0" err="1"/>
              <a:t>salut</a:t>
            </a:r>
            <a:r>
              <a:rPr lang="en-US" sz="1400" dirty="0"/>
              <a:t> au </a:t>
            </a:r>
            <a:r>
              <a:rPr lang="en-US" sz="1400" dirty="0" err="1"/>
              <a:t>moyen</a:t>
            </a:r>
            <a:r>
              <a:rPr lang="en-US" sz="1400" dirty="0"/>
              <a:t> </a:t>
            </a:r>
            <a:r>
              <a:rPr lang="en-US" sz="1400" dirty="0" err="1"/>
              <a:t>d’images</a:t>
            </a:r>
            <a:r>
              <a:rPr lang="en-US" sz="1400" dirty="0"/>
              <a:t> </a:t>
            </a:r>
            <a:r>
              <a:rPr lang="en-US" sz="1400" dirty="0" err="1"/>
              <a:t>auxquelles</a:t>
            </a:r>
            <a:r>
              <a:rPr lang="en-US" sz="1400" dirty="0"/>
              <a:t> on </a:t>
            </a:r>
            <a:r>
              <a:rPr lang="en-US" sz="1400" dirty="0" err="1"/>
              <a:t>confère</a:t>
            </a:r>
            <a:r>
              <a:rPr lang="en-US" sz="1400" dirty="0"/>
              <a:t> </a:t>
            </a:r>
            <a:r>
              <a:rPr lang="en-US" sz="1400" dirty="0" err="1"/>
              <a:t>également</a:t>
            </a:r>
            <a:r>
              <a:rPr lang="en-US" sz="1400" dirty="0"/>
              <a:t> </a:t>
            </a:r>
            <a:r>
              <a:rPr lang="en-US" sz="1400" dirty="0" err="1"/>
              <a:t>une</a:t>
            </a:r>
            <a:r>
              <a:rPr lang="en-US" sz="1400" dirty="0"/>
              <a:t> </a:t>
            </a:r>
            <a:r>
              <a:rPr lang="en-US" sz="1400" dirty="0" err="1"/>
              <a:t>fonction</a:t>
            </a:r>
            <a:r>
              <a:rPr lang="en-US" sz="1400" dirty="0"/>
              <a:t> </a:t>
            </a:r>
            <a:r>
              <a:rPr lang="en-US" sz="1400" dirty="0" err="1"/>
              <a:t>exégétique</a:t>
            </a:r>
            <a:r>
              <a:rPr lang="en-US" sz="1400" dirty="0"/>
              <a:t>.    </a:t>
            </a:r>
          </a:p>
          <a:p>
            <a:pPr indent="-228600">
              <a:lnSpc>
                <a:spcPct val="90000"/>
              </a:lnSpc>
              <a:spcAft>
                <a:spcPts val="600"/>
              </a:spcAft>
              <a:buFont typeface="Arial" panose="020B0604020202020204" pitchFamily="34" charset="0"/>
              <a:buChar char="•"/>
            </a:pPr>
            <a:endParaRPr lang="en-US" sz="1300" dirty="0">
              <a:effectLst/>
            </a:endParaRPr>
          </a:p>
        </p:txBody>
      </p:sp>
    </p:spTree>
    <p:extLst>
      <p:ext uri="{BB962C8B-B14F-4D97-AF65-F5344CB8AC3E}">
        <p14:creationId xmlns:p14="http://schemas.microsoft.com/office/powerpoint/2010/main" val="2722290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B740F4B-2E7B-4F6E-96FA-CB51C3251E2E}"/>
              </a:ext>
            </a:extLst>
          </p:cNvPr>
          <p:cNvSpPr/>
          <p:nvPr/>
        </p:nvSpPr>
        <p:spPr>
          <a:xfrm>
            <a:off x="787940" y="1152728"/>
            <a:ext cx="5175116" cy="4552544"/>
          </a:xfrm>
          <a:prstGeom prst="rect">
            <a:avLst/>
          </a:prstGeom>
        </p:spPr>
        <p:txBody>
          <a:bodyPr vert="horz" lIns="91440" tIns="45720" rIns="91440" bIns="45720" rtlCol="0">
            <a:normAutofit fontScale="92500"/>
          </a:bodyPr>
          <a:lstStyle/>
          <a:p>
            <a:pPr indent="-228600">
              <a:lnSpc>
                <a:spcPct val="90000"/>
              </a:lnSpc>
              <a:spcAft>
                <a:spcPts val="0"/>
              </a:spcAft>
              <a:buFont typeface="Arial" panose="020B0604020202020204" pitchFamily="34" charset="0"/>
              <a:buChar char="•"/>
            </a:pPr>
            <a:endParaRPr lang="en-US" sz="1300" dirty="0"/>
          </a:p>
          <a:p>
            <a:pPr algn="just">
              <a:lnSpc>
                <a:spcPct val="107000"/>
              </a:lnSpc>
            </a:pPr>
            <a:r>
              <a:rPr lang="fr-FR" sz="1400" dirty="0"/>
              <a:t>Deux façons d’organiser les enluminures à l’intérieur des </a:t>
            </a:r>
            <a:r>
              <a:rPr lang="fr-FR" sz="1400" dirty="0" err="1"/>
              <a:t>codices</a:t>
            </a:r>
            <a:r>
              <a:rPr lang="fr-FR" sz="1400" dirty="0"/>
              <a:t> sont attestées dans la tradition miniaturiste de l’Arménie médiévale. </a:t>
            </a:r>
          </a:p>
          <a:p>
            <a:pPr algn="just">
              <a:lnSpc>
                <a:spcPct val="107000"/>
              </a:lnSpc>
            </a:pPr>
            <a:endParaRPr lang="fr-FR" sz="1400" dirty="0"/>
          </a:p>
          <a:p>
            <a:pPr algn="just">
              <a:lnSpc>
                <a:spcPct val="107000"/>
              </a:lnSpc>
            </a:pPr>
            <a:r>
              <a:rPr lang="fr-FR" sz="1400" dirty="0"/>
              <a:t>1. Les peintures de la première période, généralement de pleine page, sont réunies en début d’ouvrage, après les Tables de Canons et avant les portraits des quatre évangélistes. </a:t>
            </a:r>
          </a:p>
          <a:p>
            <a:pPr algn="just">
              <a:lnSpc>
                <a:spcPct val="107000"/>
              </a:lnSpc>
            </a:pPr>
            <a:r>
              <a:rPr lang="fr-FR" sz="1400" dirty="0"/>
              <a:t>Sur environ vingt manuscrits arméniens datant d’avant l’an 1100 seuls deux d’entre eux, l’Évangile du </a:t>
            </a:r>
            <a:r>
              <a:rPr lang="fr-FR" sz="1400" dirty="0" err="1"/>
              <a:t>Vehap‘ar</a:t>
            </a:r>
            <a:r>
              <a:rPr lang="fr-FR" sz="1400" dirty="0"/>
              <a:t> (</a:t>
            </a:r>
            <a:r>
              <a:rPr lang="fr-FR" sz="1400" dirty="0" err="1"/>
              <a:t>Matenadaran</a:t>
            </a:r>
            <a:r>
              <a:rPr lang="fr-FR" sz="1400" dirty="0"/>
              <a:t>, Ms. 10780) et celui de </a:t>
            </a:r>
            <a:r>
              <a:rPr lang="fr-FR" sz="1400" dirty="0" err="1"/>
              <a:t>Gagik</a:t>
            </a:r>
            <a:r>
              <a:rPr lang="fr-FR" sz="1400" dirty="0"/>
              <a:t>-Abas, roi de Kars (Jérusalem, Ms. 2556), contiennent des miniatures associées au texte.  </a:t>
            </a:r>
          </a:p>
          <a:p>
            <a:pPr algn="just">
              <a:lnSpc>
                <a:spcPct val="107000"/>
              </a:lnSpc>
            </a:pPr>
            <a:endParaRPr lang="fr-FR" sz="1400" dirty="0"/>
          </a:p>
          <a:p>
            <a:pPr algn="just">
              <a:lnSpc>
                <a:spcPct val="107000"/>
              </a:lnSpc>
            </a:pPr>
            <a:r>
              <a:rPr lang="fr-FR" sz="1400" dirty="0"/>
              <a:t>2. La deuxième méthode consiste à placer les portraits des évangélistes en début du texte de chaque évangile (selon St Mathieu, St Marc, St Luc, St Jean). Les miniatures du cycle narratif quant à elles sont intercalées dans le texte. Cette deuxième méthode est attestée dans quelques manuscrits du XIe siècle et devient courant à partir du XIIe siècle. </a:t>
            </a:r>
          </a:p>
          <a:p>
            <a:pPr algn="just">
              <a:lnSpc>
                <a:spcPct val="107000"/>
              </a:lnSpc>
            </a:pPr>
            <a:r>
              <a:rPr lang="fr-FR" sz="1400" dirty="0"/>
              <a:t>La place des Tables de Canons (</a:t>
            </a:r>
            <a:r>
              <a:rPr lang="fr-FR" sz="1400" i="1" dirty="0" err="1"/>
              <a:t>xorans</a:t>
            </a:r>
            <a:r>
              <a:rPr lang="fr-FR" sz="1400" dirty="0"/>
              <a:t>) reste inchangée: chaque volume s’ouvre sur une succession d’arcades ou d’éléments de décor architectural sous lesquels est inscrit le texte des Canons de Concordances. </a:t>
            </a:r>
          </a:p>
          <a:p>
            <a:pPr indent="-228600">
              <a:lnSpc>
                <a:spcPct val="90000"/>
              </a:lnSpc>
              <a:spcAft>
                <a:spcPts val="600"/>
              </a:spcAft>
              <a:buFont typeface="Arial" panose="020B0604020202020204" pitchFamily="34" charset="0"/>
              <a:buChar char="•"/>
            </a:pPr>
            <a:endParaRPr lang="en-US" sz="1300" dirty="0">
              <a:effectLst/>
            </a:endParaRPr>
          </a:p>
        </p:txBody>
      </p:sp>
      <p:pic>
        <p:nvPicPr>
          <p:cNvPr id="10" name="Picture 6" descr="Une image contenant texte&#10;&#10;Description générée automatiquement">
            <a:extLst>
              <a:ext uri="{FF2B5EF4-FFF2-40B4-BE49-F238E27FC236}">
                <a16:creationId xmlns:a16="http://schemas.microsoft.com/office/drawing/2014/main" id="{B930E4F9-26DF-4B15-B777-6A0A51EB38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8557" r="2" b="2"/>
          <a:stretch/>
        </p:blipFill>
        <p:spPr bwMode="auto">
          <a:xfrm>
            <a:off x="6752298" y="3312265"/>
            <a:ext cx="4444240" cy="32742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4098" name="Picture 2">
            <a:extLst>
              <a:ext uri="{FF2B5EF4-FFF2-40B4-BE49-F238E27FC236}">
                <a16:creationId xmlns:a16="http://schemas.microsoft.com/office/drawing/2014/main" id="{6350B1C8-D72C-488F-AD5B-DD6DE5ACFC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2298" y="401022"/>
            <a:ext cx="1854739" cy="25597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4099" name="Picture 3">
            <a:extLst>
              <a:ext uri="{FF2B5EF4-FFF2-40B4-BE49-F238E27FC236}">
                <a16:creationId xmlns:a16="http://schemas.microsoft.com/office/drawing/2014/main" id="{691B82A3-9ACD-4BD4-8382-DC62C29EA3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6499" y="401022"/>
            <a:ext cx="1880039" cy="25597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569448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5" name="Picture 3">
            <a:extLst>
              <a:ext uri="{FF2B5EF4-FFF2-40B4-BE49-F238E27FC236}">
                <a16:creationId xmlns:a16="http://schemas.microsoft.com/office/drawing/2014/main" id="{946AAAA9-8AA6-4562-99E6-1DFB5E2F0A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74" r="9515" b="-5"/>
          <a:stretch/>
        </p:blipFill>
        <p:spPr bwMode="auto">
          <a:xfrm>
            <a:off x="8972" y="-1"/>
            <a:ext cx="2450592" cy="21830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58" name="Picture 4">
            <a:extLst>
              <a:ext uri="{FF2B5EF4-FFF2-40B4-BE49-F238E27FC236}">
                <a16:creationId xmlns:a16="http://schemas.microsoft.com/office/drawing/2014/main" id="{2BD86D0D-2DB4-4600-8810-1F2407F1666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116" r="5853" b="3"/>
          <a:stretch/>
        </p:blipFill>
        <p:spPr bwMode="auto">
          <a:xfrm>
            <a:off x="2548377" y="1"/>
            <a:ext cx="2450592" cy="218305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64" name="Picture 2">
            <a:extLst>
              <a:ext uri="{FF2B5EF4-FFF2-40B4-BE49-F238E27FC236}">
                <a16:creationId xmlns:a16="http://schemas.microsoft.com/office/drawing/2014/main" id="{FC30CB2B-76EC-4CCD-9AAD-8D410380C92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29" r="14322" b="5"/>
          <a:stretch/>
        </p:blipFill>
        <p:spPr bwMode="auto">
          <a:xfrm>
            <a:off x="5087782" y="1"/>
            <a:ext cx="2450592" cy="218305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63" name="Picture 7">
            <a:extLst>
              <a:ext uri="{FF2B5EF4-FFF2-40B4-BE49-F238E27FC236}">
                <a16:creationId xmlns:a16="http://schemas.microsoft.com/office/drawing/2014/main" id="{3D1B37C9-1DC2-452C-BE0E-186025F0D09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765" r="4" b="4827"/>
          <a:stretch/>
        </p:blipFill>
        <p:spPr bwMode="auto">
          <a:xfrm>
            <a:off x="3716" y="2274490"/>
            <a:ext cx="3724237" cy="224603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62" name="Picture 6">
            <a:extLst>
              <a:ext uri="{FF2B5EF4-FFF2-40B4-BE49-F238E27FC236}">
                <a16:creationId xmlns:a16="http://schemas.microsoft.com/office/drawing/2014/main" id="{87BD0C3D-33BF-4E20-B362-7E8FCDDA639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6503" r="3" b="3"/>
          <a:stretch/>
        </p:blipFill>
        <p:spPr bwMode="auto">
          <a:xfrm>
            <a:off x="20" y="4607391"/>
            <a:ext cx="3717873" cy="225060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61" name="Picture 5">
            <a:extLst>
              <a:ext uri="{FF2B5EF4-FFF2-40B4-BE49-F238E27FC236}">
                <a16:creationId xmlns:a16="http://schemas.microsoft.com/office/drawing/2014/main" id="{4B975ACE-A904-422A-88A2-984FD9C301B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1263" r="14795" b="-1"/>
          <a:stretch/>
        </p:blipFill>
        <p:spPr bwMode="auto">
          <a:xfrm>
            <a:off x="3813047" y="2274491"/>
            <a:ext cx="3717894" cy="458350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EB740F4B-2E7B-4F6E-96FA-CB51C3251E2E}"/>
              </a:ext>
            </a:extLst>
          </p:cNvPr>
          <p:cNvSpPr/>
          <p:nvPr/>
        </p:nvSpPr>
        <p:spPr>
          <a:xfrm>
            <a:off x="7713312" y="1556425"/>
            <a:ext cx="4310076" cy="3891065"/>
          </a:xfrm>
          <a:prstGeom prst="rect">
            <a:avLst/>
          </a:prstGeom>
        </p:spPr>
        <p:txBody>
          <a:bodyPr vert="horz" lIns="91440" tIns="45720" rIns="91440" bIns="45720" rtlCol="0">
            <a:noAutofit/>
          </a:bodyPr>
          <a:lstStyle/>
          <a:p>
            <a:pPr algn="just">
              <a:lnSpc>
                <a:spcPct val="90000"/>
              </a:lnSpc>
              <a:spcAft>
                <a:spcPts val="600"/>
              </a:spcAft>
            </a:pPr>
            <a:r>
              <a:rPr lang="en-US" sz="1350" dirty="0"/>
              <a:t>Les miniatures narratives </a:t>
            </a:r>
            <a:r>
              <a:rPr lang="en-US" sz="1350" dirty="0" err="1"/>
              <a:t>forment</a:t>
            </a:r>
            <a:r>
              <a:rPr lang="en-US" sz="1350" dirty="0"/>
              <a:t> </a:t>
            </a:r>
            <a:r>
              <a:rPr lang="en-US" sz="1350" dirty="0" err="1"/>
              <a:t>ce</a:t>
            </a:r>
            <a:r>
              <a:rPr lang="en-US" sz="1350" dirty="0"/>
              <a:t> que </a:t>
            </a:r>
            <a:r>
              <a:rPr lang="en-US" sz="1350" dirty="0" err="1"/>
              <a:t>l’on</a:t>
            </a:r>
            <a:r>
              <a:rPr lang="en-US" sz="1350" dirty="0"/>
              <a:t> </a:t>
            </a:r>
            <a:r>
              <a:rPr lang="en-US" sz="1350" dirty="0" err="1"/>
              <a:t>appelle</a:t>
            </a:r>
            <a:r>
              <a:rPr lang="en-US" sz="1350" dirty="0"/>
              <a:t> un </a:t>
            </a:r>
            <a:r>
              <a:rPr lang="en-US" sz="1350" i="1" dirty="0"/>
              <a:t>cycle </a:t>
            </a:r>
            <a:r>
              <a:rPr lang="en-US" sz="1350" i="1" dirty="0" err="1"/>
              <a:t>iconographique</a:t>
            </a:r>
            <a:r>
              <a:rPr lang="en-US" sz="1350" i="1" dirty="0"/>
              <a:t> des fêtes</a:t>
            </a:r>
            <a:r>
              <a:rPr lang="en-US" sz="1350" dirty="0"/>
              <a:t>, qui </a:t>
            </a:r>
            <a:r>
              <a:rPr lang="en-US" sz="1350" dirty="0" err="1"/>
              <a:t>réunit</a:t>
            </a:r>
            <a:r>
              <a:rPr lang="en-US" sz="1350" dirty="0"/>
              <a:t> les </a:t>
            </a:r>
            <a:r>
              <a:rPr lang="en-US" sz="1350" dirty="0" err="1"/>
              <a:t>principaux</a:t>
            </a:r>
            <a:r>
              <a:rPr lang="en-US" sz="1350" dirty="0"/>
              <a:t> </a:t>
            </a:r>
            <a:r>
              <a:rPr lang="en-US" sz="1350" dirty="0" err="1"/>
              <a:t>évènements</a:t>
            </a:r>
            <a:r>
              <a:rPr lang="en-US" sz="1350" dirty="0"/>
              <a:t> de la vie du Christ </a:t>
            </a:r>
            <a:r>
              <a:rPr lang="en-US" sz="1350" dirty="0" err="1"/>
              <a:t>auxquels</a:t>
            </a:r>
            <a:r>
              <a:rPr lang="en-US" sz="1350" dirty="0"/>
              <a:t> correspondent les </a:t>
            </a:r>
            <a:r>
              <a:rPr lang="en-US" sz="1350" dirty="0" err="1"/>
              <a:t>principales</a:t>
            </a:r>
            <a:r>
              <a:rPr lang="en-US" sz="1350" dirty="0"/>
              <a:t> </a:t>
            </a:r>
            <a:r>
              <a:rPr lang="en-US" sz="1350" dirty="0" err="1"/>
              <a:t>célébrations</a:t>
            </a:r>
            <a:r>
              <a:rPr lang="en-US" sz="1350" dirty="0"/>
              <a:t> de </a:t>
            </a:r>
            <a:r>
              <a:rPr lang="en-US" sz="1350" dirty="0" err="1"/>
              <a:t>l’Église</a:t>
            </a:r>
            <a:r>
              <a:rPr lang="en-US" sz="1350" dirty="0"/>
              <a:t>. </a:t>
            </a:r>
          </a:p>
          <a:p>
            <a:pPr algn="just">
              <a:lnSpc>
                <a:spcPct val="90000"/>
              </a:lnSpc>
              <a:spcAft>
                <a:spcPts val="600"/>
              </a:spcAft>
            </a:pPr>
            <a:r>
              <a:rPr lang="en-US" sz="1350" dirty="0"/>
              <a:t>Dans les </a:t>
            </a:r>
            <a:r>
              <a:rPr lang="en-US" sz="1350" dirty="0" err="1"/>
              <a:t>manuscrits</a:t>
            </a:r>
            <a:r>
              <a:rPr lang="en-US" sz="1350" dirty="0"/>
              <a:t> les plus </a:t>
            </a:r>
            <a:r>
              <a:rPr lang="en-US" sz="1350" dirty="0" err="1"/>
              <a:t>anciens</a:t>
            </a:r>
            <a:r>
              <a:rPr lang="en-US" sz="1350" dirty="0"/>
              <a:t>, on </a:t>
            </a:r>
            <a:r>
              <a:rPr lang="en-US" sz="1350" dirty="0" err="1"/>
              <a:t>trouve</a:t>
            </a:r>
            <a:r>
              <a:rPr lang="en-US" sz="1350" dirty="0"/>
              <a:t> </a:t>
            </a:r>
            <a:r>
              <a:rPr lang="en-US" sz="1350" dirty="0" err="1"/>
              <a:t>parfois</a:t>
            </a:r>
            <a:r>
              <a:rPr lang="en-US" sz="1350" dirty="0"/>
              <a:t> des </a:t>
            </a:r>
            <a:r>
              <a:rPr lang="en-US" sz="1350" dirty="0" err="1"/>
              <a:t>scènes</a:t>
            </a:r>
            <a:r>
              <a:rPr lang="en-US" sz="1350" dirty="0"/>
              <a:t> de </a:t>
            </a:r>
            <a:r>
              <a:rPr lang="en-US" sz="1350" dirty="0" err="1"/>
              <a:t>l’Ancien</a:t>
            </a:r>
            <a:r>
              <a:rPr lang="en-US" sz="1350" dirty="0"/>
              <a:t> Testament, </a:t>
            </a:r>
            <a:r>
              <a:rPr lang="en-US" sz="1350" dirty="0" err="1"/>
              <a:t>en</a:t>
            </a:r>
            <a:r>
              <a:rPr lang="en-US" sz="1350" dirty="0"/>
              <a:t> particulier </a:t>
            </a:r>
            <a:r>
              <a:rPr lang="en-US" sz="1350" dirty="0" err="1"/>
              <a:t>celle</a:t>
            </a:r>
            <a:r>
              <a:rPr lang="en-US" sz="1350" dirty="0"/>
              <a:t> du sacrifice </a:t>
            </a:r>
            <a:r>
              <a:rPr lang="en-US" sz="1350" dirty="0" err="1"/>
              <a:t>d’Abraham</a:t>
            </a:r>
            <a:r>
              <a:rPr lang="en-US" sz="1350" dirty="0"/>
              <a:t>, </a:t>
            </a:r>
            <a:r>
              <a:rPr lang="en-US" sz="1350" dirty="0" err="1"/>
              <a:t>en</a:t>
            </a:r>
            <a:r>
              <a:rPr lang="en-US" sz="1350" dirty="0"/>
              <a:t> </a:t>
            </a:r>
            <a:r>
              <a:rPr lang="en-US" sz="1350" dirty="0" err="1"/>
              <a:t>parallèle</a:t>
            </a:r>
            <a:r>
              <a:rPr lang="en-US" sz="1350" dirty="0"/>
              <a:t> avec </a:t>
            </a:r>
            <a:r>
              <a:rPr lang="en-US" sz="1350" dirty="0" err="1"/>
              <a:t>celles</a:t>
            </a:r>
            <a:r>
              <a:rPr lang="en-US" sz="1350" dirty="0"/>
              <a:t> du Nouveau Testament. </a:t>
            </a:r>
          </a:p>
          <a:p>
            <a:pPr algn="just">
              <a:lnSpc>
                <a:spcPct val="90000"/>
              </a:lnSpc>
              <a:spcAft>
                <a:spcPts val="600"/>
              </a:spcAft>
            </a:pPr>
            <a:r>
              <a:rPr lang="en-US" sz="1350" dirty="0"/>
              <a:t>À la </a:t>
            </a:r>
            <a:r>
              <a:rPr lang="en-US" sz="1350" dirty="0" err="1"/>
              <a:t>différence</a:t>
            </a:r>
            <a:r>
              <a:rPr lang="en-US" sz="1350" dirty="0"/>
              <a:t> du </a:t>
            </a:r>
            <a:r>
              <a:rPr lang="en-US" sz="1350" i="1" dirty="0" err="1"/>
              <a:t>dodécaorton</a:t>
            </a:r>
            <a:r>
              <a:rPr lang="en-US" sz="1350" dirty="0"/>
              <a:t>, le cycle des </a:t>
            </a:r>
            <a:r>
              <a:rPr lang="en-US" sz="1350" dirty="0" err="1"/>
              <a:t>douze</a:t>
            </a:r>
            <a:r>
              <a:rPr lang="en-US" sz="1350" dirty="0"/>
              <a:t> </a:t>
            </a:r>
            <a:r>
              <a:rPr lang="en-US" sz="1350" dirty="0" err="1"/>
              <a:t>grandes</a:t>
            </a:r>
            <a:r>
              <a:rPr lang="en-US" sz="1350" dirty="0"/>
              <a:t> fêtes de </a:t>
            </a:r>
            <a:r>
              <a:rPr lang="en-US" sz="1350" dirty="0" err="1"/>
              <a:t>l’année</a:t>
            </a:r>
            <a:r>
              <a:rPr lang="en-US" sz="1350" dirty="0"/>
              <a:t> </a:t>
            </a:r>
            <a:r>
              <a:rPr lang="en-US" sz="1350" dirty="0" err="1"/>
              <a:t>chrétienne</a:t>
            </a:r>
            <a:r>
              <a:rPr lang="en-US" sz="1350" dirty="0"/>
              <a:t>, </a:t>
            </a:r>
            <a:r>
              <a:rPr lang="en-US" sz="1350" dirty="0" err="1"/>
              <a:t>caractéristique</a:t>
            </a:r>
            <a:r>
              <a:rPr lang="en-US" sz="1350" dirty="0"/>
              <a:t> de </a:t>
            </a:r>
            <a:r>
              <a:rPr lang="en-US" sz="1350" dirty="0" err="1"/>
              <a:t>l’art</a:t>
            </a:r>
            <a:r>
              <a:rPr lang="en-US" sz="1350" dirty="0"/>
              <a:t> </a:t>
            </a:r>
            <a:r>
              <a:rPr lang="en-US" sz="1350" dirty="0" err="1"/>
              <a:t>byzantin</a:t>
            </a:r>
            <a:r>
              <a:rPr lang="en-US" sz="1350" dirty="0"/>
              <a:t> de </a:t>
            </a:r>
            <a:r>
              <a:rPr lang="en-US" sz="1350" dirty="0" err="1"/>
              <a:t>l’époque</a:t>
            </a:r>
            <a:r>
              <a:rPr lang="en-US" sz="1350" dirty="0"/>
              <a:t> </a:t>
            </a:r>
            <a:r>
              <a:rPr lang="en-US" sz="1350" dirty="0" err="1"/>
              <a:t>intermédiaire</a:t>
            </a:r>
            <a:r>
              <a:rPr lang="en-US" sz="1350" dirty="0"/>
              <a:t>, le cycle </a:t>
            </a:r>
            <a:r>
              <a:rPr lang="en-US" sz="1350" dirty="0" err="1"/>
              <a:t>chrétien</a:t>
            </a:r>
            <a:r>
              <a:rPr lang="en-US" sz="1350" dirty="0"/>
              <a:t> </a:t>
            </a:r>
            <a:r>
              <a:rPr lang="en-US" sz="1350" dirty="0" err="1"/>
              <a:t>arménien</a:t>
            </a:r>
            <a:r>
              <a:rPr lang="en-US" sz="1350" dirty="0"/>
              <a:t> ne suit pas un </a:t>
            </a:r>
            <a:r>
              <a:rPr lang="en-US" sz="1350" dirty="0" err="1"/>
              <a:t>nombre</a:t>
            </a:r>
            <a:r>
              <a:rPr lang="en-US" sz="1350" dirty="0"/>
              <a:t> précis de </a:t>
            </a:r>
            <a:r>
              <a:rPr lang="en-US" sz="1350" dirty="0" err="1"/>
              <a:t>scènes</a:t>
            </a:r>
            <a:r>
              <a:rPr lang="en-US" sz="1350" dirty="0"/>
              <a:t>. </a:t>
            </a:r>
            <a:r>
              <a:rPr lang="en-US" sz="1350" dirty="0" err="1"/>
              <a:t>Jusqu’à</a:t>
            </a:r>
            <a:r>
              <a:rPr lang="en-US" sz="1350" dirty="0"/>
              <a:t> la fin du </a:t>
            </a:r>
            <a:r>
              <a:rPr lang="en-US" sz="1350" dirty="0" err="1"/>
              <a:t>XIe</a:t>
            </a:r>
            <a:r>
              <a:rPr lang="en-US" sz="1350" dirty="0"/>
              <a:t> siècle, </a:t>
            </a:r>
            <a:r>
              <a:rPr lang="en-US" sz="1350" dirty="0" err="1"/>
              <a:t>leur</a:t>
            </a:r>
            <a:r>
              <a:rPr lang="en-US" sz="1350" dirty="0"/>
              <a:t> </a:t>
            </a:r>
            <a:r>
              <a:rPr lang="en-US" sz="1350" dirty="0" err="1"/>
              <a:t>nombre</a:t>
            </a:r>
            <a:r>
              <a:rPr lang="en-US" sz="1350" dirty="0"/>
              <a:t> </a:t>
            </a:r>
            <a:r>
              <a:rPr lang="en-US" sz="1350" dirty="0" err="1"/>
              <a:t>varie</a:t>
            </a:r>
            <a:r>
              <a:rPr lang="en-US" sz="1350" dirty="0"/>
              <a:t> de quatre à </a:t>
            </a:r>
            <a:r>
              <a:rPr lang="en-US" sz="1350" dirty="0" err="1"/>
              <a:t>vingt</a:t>
            </a:r>
            <a:r>
              <a:rPr lang="en-US" sz="1350" dirty="0"/>
              <a:t>. </a:t>
            </a:r>
          </a:p>
          <a:p>
            <a:pPr algn="just">
              <a:lnSpc>
                <a:spcPct val="90000"/>
              </a:lnSpc>
              <a:spcAft>
                <a:spcPts val="600"/>
              </a:spcAft>
            </a:pPr>
            <a:r>
              <a:rPr lang="en-US" sz="1350" dirty="0"/>
              <a:t>Le format des miniatures </a:t>
            </a:r>
            <a:r>
              <a:rPr lang="en-US" sz="1350" dirty="0" err="1"/>
              <a:t>varie</a:t>
            </a:r>
            <a:r>
              <a:rPr lang="en-US" sz="1350" dirty="0"/>
              <a:t> </a:t>
            </a:r>
            <a:r>
              <a:rPr lang="en-US" sz="1350" dirty="0" err="1"/>
              <a:t>également</a:t>
            </a:r>
            <a:r>
              <a:rPr lang="en-US" sz="1350" dirty="0"/>
              <a:t>, </a:t>
            </a:r>
            <a:r>
              <a:rPr lang="en-US" sz="1350" dirty="0" err="1"/>
              <a:t>depuis</a:t>
            </a:r>
            <a:r>
              <a:rPr lang="en-US" sz="1350" dirty="0"/>
              <a:t> la </a:t>
            </a:r>
            <a:r>
              <a:rPr lang="en-US" sz="1350" dirty="0" err="1"/>
              <a:t>pleine</a:t>
            </a:r>
            <a:r>
              <a:rPr lang="en-US" sz="1350" dirty="0"/>
              <a:t> page, la </a:t>
            </a:r>
            <a:r>
              <a:rPr lang="en-US" sz="1350" dirty="0" err="1"/>
              <a:t>plupart</a:t>
            </a:r>
            <a:r>
              <a:rPr lang="en-US" sz="1350" dirty="0"/>
              <a:t> du temps, </a:t>
            </a:r>
            <a:r>
              <a:rPr lang="en-US" sz="1350" dirty="0" err="1"/>
              <a:t>jusqu’aux</a:t>
            </a:r>
            <a:r>
              <a:rPr lang="en-US" sz="1350" dirty="0"/>
              <a:t> vignettes </a:t>
            </a:r>
            <a:r>
              <a:rPr lang="en-US" sz="1350" dirty="0" err="1"/>
              <a:t>marginales</a:t>
            </a:r>
            <a:r>
              <a:rPr lang="en-US" sz="1350" dirty="0"/>
              <a:t>, </a:t>
            </a:r>
            <a:r>
              <a:rPr lang="en-US" sz="1350" dirty="0" err="1"/>
              <a:t>en</a:t>
            </a:r>
            <a:r>
              <a:rPr lang="en-US" sz="1350" dirty="0"/>
              <a:t> passant par des images </a:t>
            </a:r>
            <a:r>
              <a:rPr lang="en-US" sz="1350" dirty="0" err="1"/>
              <a:t>rectangulaires</a:t>
            </a:r>
            <a:r>
              <a:rPr lang="en-US" sz="1350" dirty="0"/>
              <a:t> de la </a:t>
            </a:r>
            <a:r>
              <a:rPr lang="en-US" sz="1350" dirty="0" err="1"/>
              <a:t>taille</a:t>
            </a:r>
            <a:r>
              <a:rPr lang="en-US" sz="1350" dirty="0"/>
              <a:t> </a:t>
            </a:r>
            <a:r>
              <a:rPr lang="en-US" sz="1350" dirty="0" err="1"/>
              <a:t>d’une</a:t>
            </a:r>
            <a:r>
              <a:rPr lang="en-US" sz="1350" dirty="0"/>
              <a:t> petite </a:t>
            </a:r>
            <a:r>
              <a:rPr lang="en-US" sz="1350" dirty="0" err="1"/>
              <a:t>colonne</a:t>
            </a:r>
            <a:r>
              <a:rPr lang="en-US" sz="1350" dirty="0"/>
              <a:t>. </a:t>
            </a:r>
          </a:p>
        </p:txBody>
      </p:sp>
    </p:spTree>
    <p:extLst>
      <p:ext uri="{BB962C8B-B14F-4D97-AF65-F5344CB8AC3E}">
        <p14:creationId xmlns:p14="http://schemas.microsoft.com/office/powerpoint/2010/main" val="3008183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2FD70CC3-9E0B-48A6-86DF-455078B68E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936" r="9669" b="-1"/>
          <a:stretch/>
        </p:blipFill>
        <p:spPr bwMode="auto">
          <a:xfrm>
            <a:off x="20" y="-1"/>
            <a:ext cx="4613982" cy="45159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486" name="Picture 6">
            <a:extLst>
              <a:ext uri="{FF2B5EF4-FFF2-40B4-BE49-F238E27FC236}">
                <a16:creationId xmlns:a16="http://schemas.microsoft.com/office/drawing/2014/main" id="{5BD358BF-B605-4F1D-A412-38D61C3354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044" b="3"/>
          <a:stretch/>
        </p:blipFill>
        <p:spPr bwMode="auto">
          <a:xfrm>
            <a:off x="4705442" y="-1"/>
            <a:ext cx="2829214" cy="21830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482" name="Picture 2">
            <a:extLst>
              <a:ext uri="{FF2B5EF4-FFF2-40B4-BE49-F238E27FC236}">
                <a16:creationId xmlns:a16="http://schemas.microsoft.com/office/drawing/2014/main" id="{61A75663-5A60-48D5-9A2B-A45334741F1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827" b="-1"/>
          <a:stretch/>
        </p:blipFill>
        <p:spPr bwMode="auto">
          <a:xfrm>
            <a:off x="4705442" y="2274491"/>
            <a:ext cx="2825496" cy="22414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483" name="Picture 3">
            <a:extLst>
              <a:ext uri="{FF2B5EF4-FFF2-40B4-BE49-F238E27FC236}">
                <a16:creationId xmlns:a16="http://schemas.microsoft.com/office/drawing/2014/main" id="{138D6929-BDDD-49EB-8172-A907877B740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841" r="4386"/>
          <a:stretch/>
        </p:blipFill>
        <p:spPr bwMode="auto">
          <a:xfrm>
            <a:off x="-3717" y="4616536"/>
            <a:ext cx="2829212" cy="22414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487" name="Picture 7">
            <a:extLst>
              <a:ext uri="{FF2B5EF4-FFF2-40B4-BE49-F238E27FC236}">
                <a16:creationId xmlns:a16="http://schemas.microsoft.com/office/drawing/2014/main" id="{FA0C2FBC-A993-4920-B3A8-7BA570B921D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2453" b="12510"/>
          <a:stretch/>
        </p:blipFill>
        <p:spPr bwMode="auto">
          <a:xfrm>
            <a:off x="2913221" y="4607393"/>
            <a:ext cx="4614002" cy="225060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0" name="ZoneTexte 9">
            <a:extLst>
              <a:ext uri="{FF2B5EF4-FFF2-40B4-BE49-F238E27FC236}">
                <a16:creationId xmlns:a16="http://schemas.microsoft.com/office/drawing/2014/main" id="{1AB20347-F6A6-46C6-A2BD-BD7F42D19C7A}"/>
              </a:ext>
            </a:extLst>
          </p:cNvPr>
          <p:cNvSpPr txBox="1"/>
          <p:nvPr/>
        </p:nvSpPr>
        <p:spPr>
          <a:xfrm>
            <a:off x="7704305" y="1473740"/>
            <a:ext cx="4212077" cy="3910519"/>
          </a:xfrm>
          <a:prstGeom prst="rect">
            <a:avLst/>
          </a:prstGeom>
        </p:spPr>
        <p:txBody>
          <a:bodyPr vert="horz" lIns="91440" tIns="45720" rIns="91440" bIns="45720" rtlCol="0">
            <a:normAutofit/>
          </a:bodyPr>
          <a:lstStyle/>
          <a:p>
            <a:pPr algn="just">
              <a:lnSpc>
                <a:spcPct val="90000"/>
              </a:lnSpc>
              <a:spcAft>
                <a:spcPts val="600"/>
              </a:spcAft>
            </a:pPr>
            <a:r>
              <a:rPr lang="en-US" sz="1400" dirty="0"/>
              <a:t>Parmi les </a:t>
            </a:r>
            <a:r>
              <a:rPr lang="en-US" sz="1400" dirty="0" err="1"/>
              <a:t>scènes</a:t>
            </a:r>
            <a:r>
              <a:rPr lang="en-US" sz="1400" dirty="0"/>
              <a:t> </a:t>
            </a:r>
            <a:r>
              <a:rPr lang="en-US" sz="1400" dirty="0" err="1"/>
              <a:t>présentes</a:t>
            </a:r>
            <a:r>
              <a:rPr lang="en-US" sz="1400" dirty="0"/>
              <a:t> dans les cycles luminaires on </a:t>
            </a:r>
            <a:r>
              <a:rPr lang="en-US" sz="1400" dirty="0" err="1"/>
              <a:t>trouve</a:t>
            </a:r>
            <a:r>
              <a:rPr lang="en-US" sz="1400" dirty="0"/>
              <a:t> </a:t>
            </a:r>
            <a:r>
              <a:rPr lang="en-US" sz="1400" i="1" dirty="0" err="1"/>
              <a:t>l’Annonciation</a:t>
            </a:r>
            <a:r>
              <a:rPr lang="en-US" sz="1400" i="1" dirty="0"/>
              <a:t>, la Visitation, la </a:t>
            </a:r>
            <a:r>
              <a:rPr lang="en-US" sz="1400" i="1" dirty="0" err="1"/>
              <a:t>Présentation</a:t>
            </a:r>
            <a:r>
              <a:rPr lang="en-US" sz="1400" i="1" dirty="0"/>
              <a:t> de </a:t>
            </a:r>
            <a:r>
              <a:rPr lang="en-US" sz="1400" i="1" dirty="0" err="1"/>
              <a:t>Jésus</a:t>
            </a:r>
            <a:r>
              <a:rPr lang="en-US" sz="1400" i="1" dirty="0"/>
              <a:t> au Temple, le </a:t>
            </a:r>
            <a:r>
              <a:rPr lang="en-US" sz="1400" i="1" dirty="0" err="1"/>
              <a:t>Baptême</a:t>
            </a:r>
            <a:r>
              <a:rPr lang="en-US" sz="1400" i="1" dirty="0"/>
              <a:t>, la Transfiguration, la </a:t>
            </a:r>
            <a:r>
              <a:rPr lang="en-US" sz="1400" i="1" dirty="0" err="1"/>
              <a:t>Résurrection</a:t>
            </a:r>
            <a:r>
              <a:rPr lang="en-US" sz="1400" i="1" dirty="0"/>
              <a:t> de Lazare, </a:t>
            </a:r>
            <a:r>
              <a:rPr lang="en-US" sz="1400" i="1" dirty="0" err="1"/>
              <a:t>l’Entrée</a:t>
            </a:r>
            <a:r>
              <a:rPr lang="en-US" sz="1400" i="1" dirty="0"/>
              <a:t> à </a:t>
            </a:r>
            <a:r>
              <a:rPr lang="en-US" sz="1400" i="1" dirty="0" err="1"/>
              <a:t>Jérusalem</a:t>
            </a:r>
            <a:r>
              <a:rPr lang="en-US" sz="1400" i="1" dirty="0"/>
              <a:t>, la </a:t>
            </a:r>
            <a:r>
              <a:rPr lang="en-US" sz="1400" i="1" dirty="0" err="1"/>
              <a:t>Cène</a:t>
            </a:r>
            <a:r>
              <a:rPr lang="en-US" sz="1400" i="1" dirty="0"/>
              <a:t>, le </a:t>
            </a:r>
            <a:r>
              <a:rPr lang="en-US" sz="1400" i="1" dirty="0" err="1"/>
              <a:t>Lavement</a:t>
            </a:r>
            <a:r>
              <a:rPr lang="en-US" sz="1400" i="1" dirty="0"/>
              <a:t> des </a:t>
            </a:r>
            <a:r>
              <a:rPr lang="en-US" sz="1400" i="1" dirty="0" err="1"/>
              <a:t>pieds</a:t>
            </a:r>
            <a:r>
              <a:rPr lang="en-US" sz="1400" i="1" dirty="0"/>
              <a:t>, la </a:t>
            </a:r>
            <a:r>
              <a:rPr lang="en-US" sz="1400" i="1" dirty="0" err="1"/>
              <a:t>Trahison</a:t>
            </a:r>
            <a:r>
              <a:rPr lang="en-US" sz="1400" i="1" dirty="0"/>
              <a:t> de Judas, la Crucifixion, la Descente de </a:t>
            </a:r>
            <a:r>
              <a:rPr lang="en-US" sz="1400" i="1" dirty="0" err="1"/>
              <a:t>croix</a:t>
            </a:r>
            <a:r>
              <a:rPr lang="en-US" sz="1400" i="1" dirty="0"/>
              <a:t>, la Descente aux </a:t>
            </a:r>
            <a:r>
              <a:rPr lang="en-US" sz="1400" i="1" dirty="0" err="1"/>
              <a:t>Enfers</a:t>
            </a:r>
            <a:r>
              <a:rPr lang="en-US" sz="1400" i="1" dirty="0"/>
              <a:t>, les Femmes et le </a:t>
            </a:r>
            <a:r>
              <a:rPr lang="en-US" sz="1400" i="1" dirty="0" err="1"/>
              <a:t>tombeau</a:t>
            </a:r>
            <a:r>
              <a:rPr lang="en-US" sz="1400" i="1" dirty="0"/>
              <a:t> vide, </a:t>
            </a:r>
            <a:r>
              <a:rPr lang="en-US" sz="1400" i="1" dirty="0" err="1"/>
              <a:t>l’Ascension</a:t>
            </a:r>
            <a:r>
              <a:rPr lang="en-US" sz="1400" i="1" dirty="0"/>
              <a:t>, la </a:t>
            </a:r>
            <a:r>
              <a:rPr lang="en-US" sz="1400" i="1" dirty="0" err="1"/>
              <a:t>Pentecôte</a:t>
            </a:r>
            <a:r>
              <a:rPr lang="en-US" sz="1400" i="1" dirty="0"/>
              <a:t>, </a:t>
            </a:r>
            <a:r>
              <a:rPr lang="en-US" sz="1400" i="1" dirty="0" err="1"/>
              <a:t>l’Assomption</a:t>
            </a:r>
            <a:r>
              <a:rPr lang="en-US" sz="1400" i="1" dirty="0"/>
              <a:t> de la </a:t>
            </a:r>
            <a:r>
              <a:rPr lang="en-US" sz="1400" i="1" dirty="0" err="1"/>
              <a:t>Vierge</a:t>
            </a:r>
            <a:r>
              <a:rPr lang="en-US" sz="1400" i="1" dirty="0"/>
              <a:t>, le Christ </a:t>
            </a:r>
            <a:r>
              <a:rPr lang="en-US" sz="1400" i="1" dirty="0" err="1"/>
              <a:t>en</a:t>
            </a:r>
            <a:r>
              <a:rPr lang="en-US" sz="1400" i="1" dirty="0"/>
              <a:t> </a:t>
            </a:r>
            <a:r>
              <a:rPr lang="en-US" sz="1400" i="1" dirty="0" err="1"/>
              <a:t>Gloire</a:t>
            </a:r>
            <a:r>
              <a:rPr lang="en-US" sz="1400" i="1" dirty="0"/>
              <a:t> et le </a:t>
            </a:r>
            <a:r>
              <a:rPr lang="en-US" sz="1400" i="1" dirty="0" err="1"/>
              <a:t>Jugement</a:t>
            </a:r>
            <a:r>
              <a:rPr lang="en-US" sz="1400" i="1" dirty="0"/>
              <a:t> dernier. </a:t>
            </a:r>
          </a:p>
          <a:p>
            <a:pPr algn="just">
              <a:lnSpc>
                <a:spcPct val="90000"/>
              </a:lnSpc>
              <a:spcAft>
                <a:spcPts val="600"/>
              </a:spcAft>
            </a:pPr>
            <a:r>
              <a:rPr lang="en-US" sz="1400" dirty="0"/>
              <a:t>Les </a:t>
            </a:r>
            <a:r>
              <a:rPr lang="en-US" sz="1400" dirty="0" err="1"/>
              <a:t>scènes</a:t>
            </a:r>
            <a:r>
              <a:rPr lang="en-US" sz="1400" dirty="0"/>
              <a:t> de la </a:t>
            </a:r>
            <a:r>
              <a:rPr lang="en-US" sz="1400" i="1" dirty="0"/>
              <a:t>Visitation</a:t>
            </a:r>
            <a:r>
              <a:rPr lang="en-US" sz="1400" dirty="0"/>
              <a:t> et de </a:t>
            </a:r>
            <a:r>
              <a:rPr lang="en-US" sz="1400" dirty="0" err="1"/>
              <a:t>l’</a:t>
            </a:r>
            <a:r>
              <a:rPr lang="en-US" sz="1400" i="1" dirty="0" err="1"/>
              <a:t>Assomption</a:t>
            </a:r>
            <a:r>
              <a:rPr lang="en-US" sz="1400" dirty="0"/>
              <a:t> </a:t>
            </a:r>
            <a:r>
              <a:rPr lang="en-US" sz="1400" dirty="0" err="1"/>
              <a:t>sont</a:t>
            </a:r>
            <a:r>
              <a:rPr lang="en-US" sz="1400" dirty="0"/>
              <a:t> </a:t>
            </a:r>
            <a:r>
              <a:rPr lang="en-US" sz="1400" dirty="0" err="1"/>
              <a:t>peu</a:t>
            </a:r>
            <a:r>
              <a:rPr lang="en-US" sz="1400" dirty="0"/>
              <a:t> </a:t>
            </a:r>
            <a:r>
              <a:rPr lang="en-US" sz="1400" dirty="0" err="1"/>
              <a:t>représentées</a:t>
            </a:r>
            <a:r>
              <a:rPr lang="en-US" sz="1400" dirty="0"/>
              <a:t>. De </a:t>
            </a:r>
            <a:r>
              <a:rPr lang="en-US" sz="1400" dirty="0" err="1"/>
              <a:t>même</a:t>
            </a:r>
            <a:r>
              <a:rPr lang="en-US" sz="1400" dirty="0"/>
              <a:t>, </a:t>
            </a:r>
            <a:r>
              <a:rPr lang="en-US" sz="1400" dirty="0" err="1"/>
              <a:t>l’on</a:t>
            </a:r>
            <a:r>
              <a:rPr lang="en-US" sz="1400" dirty="0"/>
              <a:t> </a:t>
            </a:r>
            <a:r>
              <a:rPr lang="en-US" sz="1400" dirty="0" err="1"/>
              <a:t>trouve</a:t>
            </a:r>
            <a:r>
              <a:rPr lang="en-US" sz="1400" dirty="0"/>
              <a:t> </a:t>
            </a:r>
            <a:r>
              <a:rPr lang="en-US" sz="1400" dirty="0" err="1"/>
              <a:t>rarement</a:t>
            </a:r>
            <a:r>
              <a:rPr lang="en-US" sz="1400" dirty="0"/>
              <a:t> </a:t>
            </a:r>
            <a:r>
              <a:rPr lang="en-US" sz="1400" dirty="0" err="1"/>
              <a:t>associées</a:t>
            </a:r>
            <a:r>
              <a:rPr lang="en-US" sz="1400" dirty="0"/>
              <a:t> dans un </a:t>
            </a:r>
            <a:r>
              <a:rPr lang="en-US" sz="1400" dirty="0" err="1"/>
              <a:t>même</a:t>
            </a:r>
            <a:r>
              <a:rPr lang="en-US" sz="1400" dirty="0"/>
              <a:t> cycle les deux expressions de la </a:t>
            </a:r>
            <a:r>
              <a:rPr lang="en-US" sz="1400" dirty="0" err="1"/>
              <a:t>Résurrection</a:t>
            </a:r>
            <a:r>
              <a:rPr lang="en-US" sz="1400" dirty="0"/>
              <a:t> – la </a:t>
            </a:r>
            <a:r>
              <a:rPr lang="en-US" sz="1400" i="1" dirty="0"/>
              <a:t>Descente aux </a:t>
            </a:r>
            <a:r>
              <a:rPr lang="en-US" sz="1400" i="1" dirty="0" err="1"/>
              <a:t>Enfers</a:t>
            </a:r>
            <a:r>
              <a:rPr lang="en-US" sz="1400" i="1" dirty="0"/>
              <a:t> </a:t>
            </a:r>
            <a:r>
              <a:rPr lang="en-US" sz="1400" dirty="0"/>
              <a:t>et le </a:t>
            </a:r>
            <a:r>
              <a:rPr lang="en-US" sz="1400" i="1" dirty="0" err="1"/>
              <a:t>Tombeau</a:t>
            </a:r>
            <a:r>
              <a:rPr lang="en-US" sz="1400" i="1" dirty="0"/>
              <a:t> vide</a:t>
            </a:r>
            <a:r>
              <a:rPr lang="en-US" sz="1400" dirty="0"/>
              <a:t> </a:t>
            </a:r>
            <a:r>
              <a:rPr lang="en-US" sz="1400" dirty="0" err="1"/>
              <a:t>ou</a:t>
            </a:r>
            <a:r>
              <a:rPr lang="en-US" sz="1400" dirty="0"/>
              <a:t> la </a:t>
            </a:r>
            <a:r>
              <a:rPr lang="en-US" sz="1400" i="1" dirty="0" err="1"/>
              <a:t>Cène</a:t>
            </a:r>
            <a:r>
              <a:rPr lang="en-US" sz="1400" dirty="0"/>
              <a:t> et le </a:t>
            </a:r>
            <a:r>
              <a:rPr lang="en-US" sz="1400" i="1" dirty="0" err="1"/>
              <a:t>Lavement</a:t>
            </a:r>
            <a:r>
              <a:rPr lang="en-US" sz="1400" i="1" dirty="0"/>
              <a:t> des </a:t>
            </a:r>
            <a:r>
              <a:rPr lang="en-US" sz="1400" i="1" dirty="0" err="1"/>
              <a:t>pieds</a:t>
            </a:r>
            <a:r>
              <a:rPr lang="en-US" sz="1400" dirty="0"/>
              <a:t>. </a:t>
            </a:r>
          </a:p>
          <a:p>
            <a:pPr algn="just">
              <a:lnSpc>
                <a:spcPct val="90000"/>
              </a:lnSpc>
              <a:spcAft>
                <a:spcPts val="600"/>
              </a:spcAft>
            </a:pPr>
            <a:r>
              <a:rPr lang="en-US" sz="1400" dirty="0"/>
              <a:t>Les </a:t>
            </a:r>
            <a:r>
              <a:rPr lang="en-US" sz="1400" dirty="0" err="1"/>
              <a:t>séries</a:t>
            </a:r>
            <a:r>
              <a:rPr lang="en-US" sz="1400" dirty="0"/>
              <a:t> les plus </a:t>
            </a:r>
            <a:r>
              <a:rPr lang="en-US" sz="1400" dirty="0" err="1"/>
              <a:t>longues</a:t>
            </a:r>
            <a:r>
              <a:rPr lang="en-US" sz="1400" dirty="0"/>
              <a:t> </a:t>
            </a:r>
            <a:r>
              <a:rPr lang="en-US" sz="1400" dirty="0" err="1"/>
              <a:t>contiennent</a:t>
            </a:r>
            <a:r>
              <a:rPr lang="en-US" sz="1400" dirty="0"/>
              <a:t> les illustrations d’un grand </a:t>
            </a:r>
            <a:r>
              <a:rPr lang="en-US" sz="1400" dirty="0" err="1"/>
              <a:t>nombre</a:t>
            </a:r>
            <a:r>
              <a:rPr lang="en-US" sz="1400" dirty="0"/>
              <a:t> de </a:t>
            </a:r>
            <a:r>
              <a:rPr lang="en-US" sz="1400" dirty="0" err="1"/>
              <a:t>scènes</a:t>
            </a:r>
            <a:r>
              <a:rPr lang="en-US" sz="1400" dirty="0"/>
              <a:t> majeures et </a:t>
            </a:r>
            <a:r>
              <a:rPr lang="en-US" sz="1400" dirty="0" err="1"/>
              <a:t>mineures</a:t>
            </a:r>
            <a:r>
              <a:rPr lang="en-US" sz="1400" dirty="0"/>
              <a:t>, </a:t>
            </a:r>
            <a:r>
              <a:rPr lang="en-US" sz="1400" dirty="0" err="1"/>
              <a:t>parfois</a:t>
            </a:r>
            <a:r>
              <a:rPr lang="en-US" sz="1400" dirty="0"/>
              <a:t> avec plus de deux cent miniatures.</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dirty="0"/>
          </a:p>
        </p:txBody>
      </p:sp>
    </p:spTree>
    <p:extLst>
      <p:ext uri="{BB962C8B-B14F-4D97-AF65-F5344CB8AC3E}">
        <p14:creationId xmlns:p14="http://schemas.microsoft.com/office/powerpoint/2010/main" val="3128342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7B80913-2E8E-484A-ADC7-A8E6216405E5}"/>
              </a:ext>
            </a:extLst>
          </p:cNvPr>
          <p:cNvSpPr/>
          <p:nvPr/>
        </p:nvSpPr>
        <p:spPr>
          <a:xfrm>
            <a:off x="6545545" y="150069"/>
            <a:ext cx="5291663" cy="1628775"/>
          </a:xfrm>
          <a:prstGeom prst="rect">
            <a:avLst/>
          </a:prstGeom>
        </p:spPr>
        <p:txBody>
          <a:bodyPr vert="horz" lIns="91440" tIns="45720" rIns="91440" bIns="45720" rtlCol="0" anchor="b">
            <a:noAutofit/>
          </a:bodyPr>
          <a:lstStyle/>
          <a:p>
            <a:pPr algn="ctr">
              <a:lnSpc>
                <a:spcPct val="90000"/>
              </a:lnSpc>
              <a:spcBef>
                <a:spcPct val="0"/>
              </a:spcBef>
              <a:spcAft>
                <a:spcPts val="600"/>
              </a:spcAft>
            </a:pPr>
            <a:r>
              <a:rPr lang="en-US" sz="2400" b="1" cap="small" dirty="0" err="1">
                <a:latin typeface="+mj-lt"/>
                <a:ea typeface="+mj-ea"/>
                <a:cs typeface="+mj-cs"/>
              </a:rPr>
              <a:t>L’Évangile</a:t>
            </a:r>
            <a:r>
              <a:rPr lang="en-US" sz="2400" b="1" cap="small" dirty="0">
                <a:latin typeface="+mj-lt"/>
                <a:ea typeface="+mj-ea"/>
                <a:cs typeface="+mj-cs"/>
              </a:rPr>
              <a:t> </a:t>
            </a:r>
            <a:r>
              <a:rPr lang="en-US" sz="2400" b="1" cap="small" dirty="0" err="1">
                <a:latin typeface="+mj-lt"/>
                <a:ea typeface="+mj-ea"/>
                <a:cs typeface="+mj-cs"/>
              </a:rPr>
              <a:t>d’Etchmiadzin</a:t>
            </a:r>
            <a:r>
              <a:rPr lang="en-US" sz="2400" b="1" cap="small" dirty="0">
                <a:latin typeface="+mj-lt"/>
                <a:ea typeface="+mj-ea"/>
                <a:cs typeface="+mj-cs"/>
              </a:rPr>
              <a:t>, </a:t>
            </a:r>
          </a:p>
          <a:p>
            <a:pPr algn="ctr">
              <a:lnSpc>
                <a:spcPct val="90000"/>
              </a:lnSpc>
              <a:spcBef>
                <a:spcPct val="0"/>
              </a:spcBef>
              <a:spcAft>
                <a:spcPts val="600"/>
              </a:spcAft>
            </a:pPr>
            <a:r>
              <a:rPr lang="en-US" sz="2400" b="1" cap="small" dirty="0">
                <a:latin typeface="+mj-lt"/>
                <a:ea typeface="+mj-ea"/>
                <a:cs typeface="+mj-cs"/>
              </a:rPr>
              <a:t>les miniatures finales, </a:t>
            </a:r>
            <a:r>
              <a:rPr lang="en-US" sz="2400" b="1" cap="small" dirty="0" err="1">
                <a:latin typeface="+mj-lt"/>
                <a:ea typeface="+mj-ea"/>
                <a:cs typeface="+mj-cs"/>
              </a:rPr>
              <a:t>VIe-VIIe</a:t>
            </a:r>
            <a:r>
              <a:rPr lang="en-US" sz="2400" b="1" cap="small" dirty="0">
                <a:latin typeface="+mj-lt"/>
                <a:ea typeface="+mj-ea"/>
                <a:cs typeface="+mj-cs"/>
              </a:rPr>
              <a:t> siècles </a:t>
            </a:r>
          </a:p>
          <a:p>
            <a:pPr algn="ctr">
              <a:lnSpc>
                <a:spcPct val="90000"/>
              </a:lnSpc>
              <a:spcBef>
                <a:spcPct val="0"/>
              </a:spcBef>
              <a:spcAft>
                <a:spcPts val="600"/>
              </a:spcAft>
            </a:pPr>
            <a:r>
              <a:rPr lang="en-US" b="1" cap="small" dirty="0">
                <a:latin typeface="+mj-lt"/>
                <a:ea typeface="+mj-ea"/>
                <a:cs typeface="+mj-cs"/>
              </a:rPr>
              <a:t>Le plus ancient cycle </a:t>
            </a:r>
            <a:r>
              <a:rPr lang="en-US" b="1" cap="small" dirty="0" err="1">
                <a:latin typeface="+mj-lt"/>
                <a:ea typeface="+mj-ea"/>
                <a:cs typeface="+mj-cs"/>
              </a:rPr>
              <a:t>narratif</a:t>
            </a:r>
            <a:r>
              <a:rPr lang="en-US" b="1" cap="small" dirty="0">
                <a:latin typeface="+mj-lt"/>
                <a:ea typeface="+mj-ea"/>
                <a:cs typeface="+mj-cs"/>
              </a:rPr>
              <a:t> </a:t>
            </a:r>
            <a:r>
              <a:rPr lang="en-US" b="1" cap="small" dirty="0" err="1">
                <a:latin typeface="+mj-lt"/>
                <a:ea typeface="+mj-ea"/>
                <a:cs typeface="+mj-cs"/>
              </a:rPr>
              <a:t>conservé</a:t>
            </a:r>
            <a:endParaRPr lang="en-US" b="1" cap="small" dirty="0">
              <a:latin typeface="+mj-lt"/>
              <a:ea typeface="+mj-ea"/>
              <a:cs typeface="+mj-cs"/>
            </a:endParaRPr>
          </a:p>
        </p:txBody>
      </p:sp>
      <p:pic>
        <p:nvPicPr>
          <p:cNvPr id="9" name="Picture 4">
            <a:extLst>
              <a:ext uri="{FF2B5EF4-FFF2-40B4-BE49-F238E27FC236}">
                <a16:creationId xmlns:a16="http://schemas.microsoft.com/office/drawing/2014/main" id="{F7C36F84-CFB8-42F5-AEF4-F0A9F1888CF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821" b="7824"/>
          <a:stretch/>
        </p:blipFill>
        <p:spPr bwMode="auto">
          <a:xfrm>
            <a:off x="1125388" y="1206230"/>
            <a:ext cx="4112507" cy="4625501"/>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EB740F4B-2E7B-4F6E-96FA-CB51C3251E2E}"/>
              </a:ext>
            </a:extLst>
          </p:cNvPr>
          <p:cNvSpPr/>
          <p:nvPr/>
        </p:nvSpPr>
        <p:spPr>
          <a:xfrm>
            <a:off x="6487362" y="2064681"/>
            <a:ext cx="5467932" cy="3767050"/>
          </a:xfrm>
          <a:prstGeom prst="rect">
            <a:avLst/>
          </a:prstGeom>
        </p:spPr>
        <p:txBody>
          <a:bodyPr vert="horz" lIns="91440" tIns="45720" rIns="91440" bIns="45720" rtlCol="0">
            <a:normAutofit/>
          </a:bodyPr>
          <a:lstStyle/>
          <a:p>
            <a:pPr algn="just">
              <a:lnSpc>
                <a:spcPct val="90000"/>
              </a:lnSpc>
            </a:pPr>
            <a:r>
              <a:rPr lang="en-US" sz="1400" dirty="0"/>
              <a:t>Le cycle le plus </a:t>
            </a:r>
            <a:r>
              <a:rPr lang="en-US" sz="1400" dirty="0" err="1"/>
              <a:t>ancien</a:t>
            </a:r>
            <a:r>
              <a:rPr lang="en-US" sz="1400" dirty="0"/>
              <a:t> </a:t>
            </a:r>
            <a:r>
              <a:rPr lang="en-US" sz="1400" dirty="0" err="1"/>
              <a:t>est</a:t>
            </a:r>
            <a:r>
              <a:rPr lang="en-US" sz="1400" dirty="0"/>
              <a:t> </a:t>
            </a:r>
            <a:r>
              <a:rPr lang="en-US" sz="1400" dirty="0" err="1"/>
              <a:t>composé</a:t>
            </a:r>
            <a:r>
              <a:rPr lang="en-US" sz="1400" dirty="0"/>
              <a:t> de quatre miniatures </a:t>
            </a:r>
            <a:r>
              <a:rPr lang="en-US" sz="1400" dirty="0" err="1"/>
              <a:t>conservées</a:t>
            </a:r>
            <a:r>
              <a:rPr lang="en-US" sz="1400" dirty="0"/>
              <a:t> sur deux </a:t>
            </a:r>
            <a:r>
              <a:rPr lang="en-US" sz="1400" dirty="0" err="1"/>
              <a:t>feuilles</a:t>
            </a:r>
            <a:r>
              <a:rPr lang="en-US" sz="1400" dirty="0"/>
              <a:t> de </a:t>
            </a:r>
            <a:r>
              <a:rPr lang="en-US" sz="1400" dirty="0" err="1"/>
              <a:t>parchemin</a:t>
            </a:r>
            <a:r>
              <a:rPr lang="en-US" sz="1400" dirty="0"/>
              <a:t> </a:t>
            </a:r>
            <a:r>
              <a:rPr lang="en-US" sz="1400" dirty="0" err="1"/>
              <a:t>provenant</a:t>
            </a:r>
            <a:r>
              <a:rPr lang="en-US" sz="1400" dirty="0"/>
              <a:t> d’un </a:t>
            </a:r>
            <a:r>
              <a:rPr lang="en-US" sz="1400" dirty="0" err="1"/>
              <a:t>manuscrit</a:t>
            </a:r>
            <a:r>
              <a:rPr lang="en-US" sz="1400" dirty="0"/>
              <a:t> </a:t>
            </a:r>
            <a:r>
              <a:rPr lang="en-US" sz="1400" dirty="0" err="1"/>
              <a:t>disparu</a:t>
            </a:r>
            <a:r>
              <a:rPr lang="en-US" sz="1400" dirty="0"/>
              <a:t>. Ces </a:t>
            </a:r>
            <a:r>
              <a:rPr lang="en-US" sz="1400" dirty="0" err="1"/>
              <a:t>feuilles</a:t>
            </a:r>
            <a:r>
              <a:rPr lang="en-US" sz="1400" dirty="0"/>
              <a:t> </a:t>
            </a:r>
            <a:r>
              <a:rPr lang="en-US" sz="1400" dirty="0" err="1"/>
              <a:t>furent</a:t>
            </a:r>
            <a:r>
              <a:rPr lang="en-US" sz="1400" dirty="0"/>
              <a:t> </a:t>
            </a:r>
            <a:r>
              <a:rPr lang="en-US" sz="1400" dirty="0" err="1"/>
              <a:t>intégrées</a:t>
            </a:r>
            <a:r>
              <a:rPr lang="en-US" sz="1400" dirty="0"/>
              <a:t> plus tard à </a:t>
            </a:r>
            <a:r>
              <a:rPr lang="en-US" sz="1400" dirty="0" err="1"/>
              <a:t>l’Évangile</a:t>
            </a:r>
            <a:r>
              <a:rPr lang="en-US" sz="1400" dirty="0"/>
              <a:t> </a:t>
            </a:r>
            <a:r>
              <a:rPr lang="en-US" sz="1400" dirty="0" err="1"/>
              <a:t>d’Etchmiadzin</a:t>
            </a:r>
            <a:r>
              <a:rPr lang="en-US" sz="1400" dirty="0"/>
              <a:t> </a:t>
            </a:r>
            <a:r>
              <a:rPr lang="en-US" sz="1400" dirty="0" err="1"/>
              <a:t>copié</a:t>
            </a:r>
            <a:r>
              <a:rPr lang="en-US" sz="1400" dirty="0"/>
              <a:t> </a:t>
            </a:r>
            <a:r>
              <a:rPr lang="en-US" sz="1400" dirty="0" err="1"/>
              <a:t>en</a:t>
            </a:r>
            <a:r>
              <a:rPr lang="en-US" sz="1400" dirty="0"/>
              <a:t> 989 (</a:t>
            </a:r>
            <a:r>
              <a:rPr lang="en-US" sz="1400" dirty="0" err="1"/>
              <a:t>Matenadaran</a:t>
            </a:r>
            <a:r>
              <a:rPr lang="en-US" sz="1400" dirty="0"/>
              <a:t>, Ms. 2374). </a:t>
            </a:r>
            <a:r>
              <a:rPr lang="en-US" sz="1400" dirty="0" err="1"/>
              <a:t>L’étude</a:t>
            </a:r>
            <a:r>
              <a:rPr lang="en-US" sz="1400" dirty="0"/>
              <a:t> du style </a:t>
            </a:r>
            <a:r>
              <a:rPr lang="en-US" sz="1400" dirty="0" err="1"/>
              <a:t>permet</a:t>
            </a:r>
            <a:r>
              <a:rPr lang="en-US" sz="1400" dirty="0"/>
              <a:t> de les dater </a:t>
            </a:r>
            <a:r>
              <a:rPr lang="en-US" sz="1400" dirty="0" err="1"/>
              <a:t>approximativement</a:t>
            </a:r>
            <a:r>
              <a:rPr lang="en-US" sz="1400" dirty="0"/>
              <a:t> de </a:t>
            </a:r>
            <a:r>
              <a:rPr lang="en-US" sz="1400" dirty="0" err="1"/>
              <a:t>l’an</a:t>
            </a:r>
            <a:r>
              <a:rPr lang="en-US" sz="1400" dirty="0"/>
              <a:t> 600.  </a:t>
            </a:r>
          </a:p>
          <a:p>
            <a:pPr indent="-228600" algn="just">
              <a:lnSpc>
                <a:spcPct val="90000"/>
              </a:lnSpc>
              <a:buFont typeface="Arial" panose="020B0604020202020204" pitchFamily="34" charset="0"/>
              <a:buChar char="•"/>
            </a:pPr>
            <a:endParaRPr lang="en-US" sz="1400" dirty="0"/>
          </a:p>
          <a:p>
            <a:pPr algn="just">
              <a:lnSpc>
                <a:spcPct val="90000"/>
              </a:lnSpc>
            </a:pPr>
            <a:r>
              <a:rPr lang="en-US" sz="1400" dirty="0"/>
              <a:t>Les quatre </a:t>
            </a:r>
            <a:r>
              <a:rPr lang="en-US" sz="1400" dirty="0" err="1"/>
              <a:t>scènes</a:t>
            </a:r>
            <a:r>
              <a:rPr lang="en-US" sz="1400" dirty="0"/>
              <a:t> narratives </a:t>
            </a:r>
            <a:r>
              <a:rPr lang="en-US" sz="1400" dirty="0" err="1"/>
              <a:t>représentées</a:t>
            </a:r>
            <a:r>
              <a:rPr lang="en-US" sz="1400" dirty="0"/>
              <a:t> </a:t>
            </a:r>
            <a:r>
              <a:rPr lang="en-US" sz="1400" dirty="0" err="1"/>
              <a:t>en</a:t>
            </a:r>
            <a:r>
              <a:rPr lang="en-US" sz="1400" dirty="0"/>
              <a:t> </a:t>
            </a:r>
            <a:r>
              <a:rPr lang="en-US" sz="1400" dirty="0" err="1"/>
              <a:t>pleine</a:t>
            </a:r>
            <a:r>
              <a:rPr lang="en-US" sz="1400" dirty="0"/>
              <a:t> page </a:t>
            </a:r>
            <a:r>
              <a:rPr lang="en-US" sz="1400" dirty="0" err="1"/>
              <a:t>ont</a:t>
            </a:r>
            <a:r>
              <a:rPr lang="en-US" sz="1400" dirty="0"/>
              <a:t> pour </a:t>
            </a:r>
            <a:r>
              <a:rPr lang="en-US" sz="1400" dirty="0" err="1"/>
              <a:t>sujet</a:t>
            </a:r>
            <a:r>
              <a:rPr lang="en-US" sz="1400" dirty="0"/>
              <a:t> les deux </a:t>
            </a:r>
            <a:r>
              <a:rPr lang="en-US" sz="1400" i="1" dirty="0" err="1"/>
              <a:t>Annonciations</a:t>
            </a:r>
            <a:r>
              <a:rPr lang="en-US" sz="1400" u="sng" dirty="0"/>
              <a:t> </a:t>
            </a:r>
            <a:r>
              <a:rPr lang="en-US" sz="1400" dirty="0"/>
              <a:t>(à </a:t>
            </a:r>
            <a:r>
              <a:rPr lang="en-US" sz="1400" dirty="0" err="1"/>
              <a:t>Zacharie</a:t>
            </a:r>
            <a:r>
              <a:rPr lang="en-US" sz="1400" dirty="0"/>
              <a:t> et à la </a:t>
            </a:r>
            <a:r>
              <a:rPr lang="en-US" sz="1400" dirty="0" err="1"/>
              <a:t>Vierge</a:t>
            </a:r>
            <a:r>
              <a:rPr lang="en-US" sz="1400" dirty="0"/>
              <a:t> Marie), </a:t>
            </a:r>
            <a:r>
              <a:rPr lang="en-US" sz="1400" i="1" u="sng" dirty="0" err="1"/>
              <a:t>l’</a:t>
            </a:r>
            <a:r>
              <a:rPr lang="en-US" sz="1400" i="1" dirty="0" err="1"/>
              <a:t>Adoration</a:t>
            </a:r>
            <a:r>
              <a:rPr lang="en-US" sz="1400" i="1" dirty="0"/>
              <a:t> des Mages (la </a:t>
            </a:r>
            <a:r>
              <a:rPr lang="en-US" sz="1400" i="1" dirty="0" err="1"/>
              <a:t>Nativité</a:t>
            </a:r>
            <a:r>
              <a:rPr lang="en-US" sz="1400" i="1" dirty="0"/>
              <a:t>)</a:t>
            </a:r>
            <a:r>
              <a:rPr lang="en-US" sz="1400" dirty="0"/>
              <a:t> et </a:t>
            </a:r>
            <a:r>
              <a:rPr lang="en-US" sz="1400" i="1" dirty="0"/>
              <a:t>le </a:t>
            </a:r>
            <a:r>
              <a:rPr lang="en-US" sz="1400" i="1" dirty="0" err="1"/>
              <a:t>Baptême</a:t>
            </a:r>
            <a:r>
              <a:rPr lang="en-US" sz="1400" dirty="0"/>
              <a:t>. </a:t>
            </a:r>
          </a:p>
          <a:p>
            <a:pPr algn="just">
              <a:lnSpc>
                <a:spcPct val="90000"/>
              </a:lnSpc>
            </a:pPr>
            <a:endParaRPr lang="en-US" sz="1400" dirty="0"/>
          </a:p>
          <a:p>
            <a:pPr algn="just">
              <a:lnSpc>
                <a:spcPct val="90000"/>
              </a:lnSpc>
            </a:pPr>
            <a:r>
              <a:rPr lang="en-US" sz="1400" dirty="0"/>
              <a:t>On a </a:t>
            </a:r>
            <a:r>
              <a:rPr lang="en-US" sz="1400" dirty="0" err="1"/>
              <a:t>souvent</a:t>
            </a:r>
            <a:r>
              <a:rPr lang="en-US" sz="1400" dirty="0"/>
              <a:t> </a:t>
            </a:r>
            <a:r>
              <a:rPr lang="en-US" sz="1400" dirty="0" err="1"/>
              <a:t>reconnu</a:t>
            </a:r>
            <a:r>
              <a:rPr lang="en-US" sz="1400" dirty="0"/>
              <a:t> dans </a:t>
            </a:r>
            <a:r>
              <a:rPr lang="en-US" sz="1400" dirty="0" err="1"/>
              <a:t>ces</a:t>
            </a:r>
            <a:r>
              <a:rPr lang="en-US" sz="1400" dirty="0"/>
              <a:t> miniatures des fragments d’un cycle </a:t>
            </a:r>
            <a:r>
              <a:rPr lang="en-US" sz="1400" dirty="0" err="1"/>
              <a:t>narratif</a:t>
            </a:r>
            <a:r>
              <a:rPr lang="en-US" sz="1400" dirty="0"/>
              <a:t> plus </a:t>
            </a:r>
            <a:r>
              <a:rPr lang="en-US" sz="1400" dirty="0" err="1"/>
              <a:t>étendu</a:t>
            </a:r>
            <a:r>
              <a:rPr lang="en-US" sz="1400" dirty="0"/>
              <a:t> qui ne </a:t>
            </a:r>
            <a:r>
              <a:rPr lang="en-US" sz="1400" dirty="0" err="1"/>
              <a:t>serait</a:t>
            </a:r>
            <a:r>
              <a:rPr lang="en-US" sz="1400" dirty="0"/>
              <a:t> pas </a:t>
            </a:r>
            <a:r>
              <a:rPr lang="en-US" sz="1400" dirty="0" err="1"/>
              <a:t>conservé</a:t>
            </a:r>
            <a:r>
              <a:rPr lang="en-US" sz="1400" dirty="0"/>
              <a:t> dans son </a:t>
            </a:r>
            <a:r>
              <a:rPr lang="en-US" sz="1400" dirty="0" err="1"/>
              <a:t>intégralité</a:t>
            </a:r>
            <a:r>
              <a:rPr lang="en-US" sz="1400" dirty="0"/>
              <a:t>. </a:t>
            </a:r>
            <a:r>
              <a:rPr lang="en-US" sz="1400" dirty="0" err="1"/>
              <a:t>Mais</a:t>
            </a:r>
            <a:r>
              <a:rPr lang="en-US" sz="1400" dirty="0"/>
              <a:t> </a:t>
            </a:r>
            <a:r>
              <a:rPr lang="en-US" sz="1400" dirty="0" err="1"/>
              <a:t>il</a:t>
            </a:r>
            <a:r>
              <a:rPr lang="en-US" sz="1400" dirty="0"/>
              <a:t> </a:t>
            </a:r>
            <a:r>
              <a:rPr lang="en-US" sz="1400" dirty="0" err="1"/>
              <a:t>est</a:t>
            </a:r>
            <a:r>
              <a:rPr lang="en-US" sz="1400" dirty="0"/>
              <a:t> plus </a:t>
            </a:r>
            <a:r>
              <a:rPr lang="en-US" sz="1400" dirty="0" err="1"/>
              <a:t>vraisemblable</a:t>
            </a:r>
            <a:r>
              <a:rPr lang="en-US" sz="1400" dirty="0"/>
              <a:t> </a:t>
            </a:r>
            <a:r>
              <a:rPr lang="en-US" sz="1400" dirty="0" err="1"/>
              <a:t>qu’il</a:t>
            </a:r>
            <a:r>
              <a:rPr lang="en-US" sz="1400" dirty="0"/>
              <a:t> </a:t>
            </a:r>
            <a:r>
              <a:rPr lang="en-US" sz="1400" dirty="0" err="1"/>
              <a:t>s’agirait</a:t>
            </a:r>
            <a:r>
              <a:rPr lang="en-US" sz="1400" dirty="0"/>
              <a:t> </a:t>
            </a:r>
            <a:r>
              <a:rPr lang="en-US" sz="1400" dirty="0" err="1"/>
              <a:t>ici</a:t>
            </a:r>
            <a:r>
              <a:rPr lang="en-US" sz="1400" dirty="0"/>
              <a:t> d’un cycle court de quatre miniatures </a:t>
            </a:r>
            <a:r>
              <a:rPr lang="en-US" sz="1400" dirty="0" err="1"/>
              <a:t>où</a:t>
            </a:r>
            <a:r>
              <a:rPr lang="en-US" sz="1400" dirty="0"/>
              <a:t> le </a:t>
            </a:r>
            <a:r>
              <a:rPr lang="en-US" sz="1400" dirty="0" err="1"/>
              <a:t>choix</a:t>
            </a:r>
            <a:r>
              <a:rPr lang="en-US" sz="1400" dirty="0"/>
              <a:t> des </a:t>
            </a:r>
            <a:r>
              <a:rPr lang="en-US" sz="1400" dirty="0" err="1"/>
              <a:t>thèmes</a:t>
            </a:r>
            <a:r>
              <a:rPr lang="en-US" sz="1400" dirty="0"/>
              <a:t> </a:t>
            </a:r>
            <a:r>
              <a:rPr lang="en-US" sz="1400" dirty="0" err="1"/>
              <a:t>est</a:t>
            </a:r>
            <a:r>
              <a:rPr lang="en-US" sz="1400" dirty="0"/>
              <a:t> </a:t>
            </a:r>
            <a:r>
              <a:rPr lang="en-US" sz="1400" dirty="0" err="1"/>
              <a:t>dicté</a:t>
            </a:r>
            <a:r>
              <a:rPr lang="en-US" sz="1400" dirty="0"/>
              <a:t> par un </a:t>
            </a:r>
            <a:r>
              <a:rPr lang="en-US" sz="1400" dirty="0" err="1"/>
              <a:t>programme</a:t>
            </a:r>
            <a:r>
              <a:rPr lang="en-US" sz="1400" dirty="0"/>
              <a:t> </a:t>
            </a:r>
            <a:r>
              <a:rPr lang="en-US" sz="1400" dirty="0" err="1"/>
              <a:t>iconographique</a:t>
            </a:r>
            <a:r>
              <a:rPr lang="en-US" sz="1400" dirty="0"/>
              <a:t> </a:t>
            </a:r>
            <a:r>
              <a:rPr lang="en-US" sz="1400" dirty="0" err="1"/>
              <a:t>fondé</a:t>
            </a:r>
            <a:r>
              <a:rPr lang="en-US" sz="1400" dirty="0"/>
              <a:t> sur </a:t>
            </a:r>
            <a:r>
              <a:rPr lang="en-US" sz="1400" dirty="0" err="1"/>
              <a:t>l’interpretation</a:t>
            </a:r>
            <a:r>
              <a:rPr lang="en-US" sz="1400" dirty="0"/>
              <a:t> </a:t>
            </a:r>
            <a:r>
              <a:rPr lang="en-US" sz="1400" dirty="0" err="1"/>
              <a:t>dogmatique</a:t>
            </a:r>
            <a:r>
              <a:rPr lang="en-US" sz="1400" dirty="0"/>
              <a:t> des scenes de la vie du Christ (S. Der-</a:t>
            </a:r>
            <a:r>
              <a:rPr lang="en-US" sz="1400" dirty="0" err="1"/>
              <a:t>Nersessian</a:t>
            </a:r>
            <a:r>
              <a:rPr lang="en-US" sz="1400" dirty="0"/>
              <a:t>) .</a:t>
            </a:r>
          </a:p>
          <a:p>
            <a:pPr algn="just">
              <a:lnSpc>
                <a:spcPct val="90000"/>
              </a:lnSpc>
            </a:pPr>
            <a:r>
              <a:rPr lang="en-US" sz="1400" dirty="0"/>
              <a:t> </a:t>
            </a:r>
          </a:p>
          <a:p>
            <a:pPr>
              <a:lnSpc>
                <a:spcPct val="90000"/>
              </a:lnSpc>
            </a:pPr>
            <a:endParaRPr lang="en-US" sz="1300" dirty="0"/>
          </a:p>
          <a:p>
            <a:pPr indent="-228600">
              <a:lnSpc>
                <a:spcPct val="90000"/>
              </a:lnSpc>
              <a:buFont typeface="Arial" panose="020B0604020202020204" pitchFamily="34" charset="0"/>
              <a:buChar char="•"/>
            </a:pPr>
            <a:endParaRPr lang="en-US" sz="1300" dirty="0"/>
          </a:p>
          <a:p>
            <a:pPr>
              <a:lnSpc>
                <a:spcPct val="90000"/>
              </a:lnSpc>
              <a:spcAft>
                <a:spcPts val="600"/>
              </a:spcAft>
            </a:pPr>
            <a:endParaRPr lang="en-US" sz="1300" dirty="0">
              <a:effectLst/>
            </a:endParaRPr>
          </a:p>
        </p:txBody>
      </p:sp>
    </p:spTree>
    <p:extLst>
      <p:ext uri="{BB962C8B-B14F-4D97-AF65-F5344CB8AC3E}">
        <p14:creationId xmlns:p14="http://schemas.microsoft.com/office/powerpoint/2010/main" val="2985230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B740F4B-2E7B-4F6E-96FA-CB51C3251E2E}"/>
              </a:ext>
            </a:extLst>
          </p:cNvPr>
          <p:cNvSpPr/>
          <p:nvPr/>
        </p:nvSpPr>
        <p:spPr>
          <a:xfrm>
            <a:off x="6472498" y="365124"/>
            <a:ext cx="5492524" cy="6181591"/>
          </a:xfrm>
          <a:prstGeom prst="rect">
            <a:avLst/>
          </a:prstGeom>
        </p:spPr>
        <p:txBody>
          <a:bodyPr vert="horz" lIns="91440" tIns="45720" rIns="91440" bIns="45720" rtlCol="0">
            <a:normAutofit fontScale="92500" lnSpcReduction="10000"/>
          </a:bodyPr>
          <a:lstStyle/>
          <a:p>
            <a:pPr algn="just"/>
            <a:r>
              <a:rPr lang="fr-FR" sz="1500" dirty="0"/>
              <a:t>Le cycle s’ouvre sur la représentation de </a:t>
            </a:r>
            <a:r>
              <a:rPr lang="fr-FR" sz="1500" i="1" dirty="0"/>
              <a:t>l’</a:t>
            </a:r>
            <a:r>
              <a:rPr lang="fr-FR" sz="1500" i="1" dirty="0" err="1"/>
              <a:t>Annociation</a:t>
            </a:r>
            <a:r>
              <a:rPr lang="fr-FR" sz="1500" i="1" dirty="0"/>
              <a:t> à Zacharie </a:t>
            </a:r>
            <a:r>
              <a:rPr lang="fr-FR" sz="1500" dirty="0"/>
              <a:t>qui porte un somptueux costume de grands prêtres. La scène se déroule sur un fond architectural qui doit être celui du Temple ou prie Zacharie et qui renvoie selon la méthode anachronique à des monuments chrétiens de Terre Sainte.  </a:t>
            </a:r>
          </a:p>
          <a:p>
            <a:pPr algn="just"/>
            <a:r>
              <a:rPr lang="fr-FR" sz="1500" dirty="0"/>
              <a:t> </a:t>
            </a:r>
          </a:p>
          <a:p>
            <a:pPr algn="just"/>
            <a:r>
              <a:rPr lang="fr-FR" sz="1500" dirty="0"/>
              <a:t>L’</a:t>
            </a:r>
            <a:r>
              <a:rPr lang="fr-FR" sz="1500" dirty="0" err="1"/>
              <a:t>Annoncation</a:t>
            </a:r>
            <a:r>
              <a:rPr lang="fr-FR" sz="1500" dirty="0"/>
              <a:t> à Zacharie fait traditionnellement partie du cycle narratif. On le retrouve également dans les peintures monumentales de la même période, notamment dans celles de la région syro-palestinienne et égyptienne. Elle est également attestée dans l’Evangile syriaque de </a:t>
            </a:r>
            <a:r>
              <a:rPr lang="fr-FR" sz="1500" dirty="0" err="1"/>
              <a:t>Rabula</a:t>
            </a:r>
            <a:r>
              <a:rPr lang="fr-FR" sz="1500" dirty="0"/>
              <a:t> (VIe siècle). </a:t>
            </a:r>
          </a:p>
          <a:p>
            <a:pPr algn="just"/>
            <a:endParaRPr lang="fr-FR" sz="1500" dirty="0"/>
          </a:p>
          <a:p>
            <a:pPr algn="just"/>
            <a:r>
              <a:rPr lang="fr-FR" sz="1500" dirty="0"/>
              <a:t>Relié au thème de l’Incarnation, la scène fait ressortir le rôle de Zacharie et de Jean Baptiste comme prophètes du Salut. Elle est étroitement liée à la scène de </a:t>
            </a:r>
            <a:r>
              <a:rPr lang="fr-FR" sz="1500" i="1" dirty="0"/>
              <a:t>l’</a:t>
            </a:r>
            <a:r>
              <a:rPr lang="fr-FR" sz="1500" i="1" dirty="0" err="1"/>
              <a:t>Annociation</a:t>
            </a:r>
            <a:r>
              <a:rPr lang="fr-FR" sz="1500" i="1" dirty="0"/>
              <a:t> à Marie </a:t>
            </a:r>
            <a:r>
              <a:rPr lang="fr-FR" sz="1500" dirty="0"/>
              <a:t>peinte sur le verso. On y trouve le même décor (plus somptueux), le même groupement de personnages et le même cadre architectural, cette fois-ci tourné du côté opposé.  </a:t>
            </a:r>
          </a:p>
          <a:p>
            <a:pPr algn="just"/>
            <a:endParaRPr lang="fr-FR" sz="1500" dirty="0"/>
          </a:p>
          <a:p>
            <a:pPr algn="just"/>
            <a:r>
              <a:rPr lang="fr-FR" sz="1500" dirty="0"/>
              <a:t>La scène de </a:t>
            </a:r>
            <a:r>
              <a:rPr lang="fr-FR" sz="1500" i="1" dirty="0"/>
              <a:t>l’Adoration de mages </a:t>
            </a:r>
            <a:r>
              <a:rPr lang="fr-FR" sz="1500" dirty="0"/>
              <a:t>conclut les deux Annonciations. La vierge est assise sur un trône incrusté de pierres précieuses. Elle porte une mandorle portant l’image de l’enfant Jésus, un détail iconographique rare qui relie la scène au thème de la théophanie et participe à son interprétation dogmatique. </a:t>
            </a:r>
          </a:p>
          <a:p>
            <a:pPr algn="just"/>
            <a:endParaRPr lang="fr-FR" sz="1500" dirty="0"/>
          </a:p>
          <a:p>
            <a:pPr algn="just"/>
            <a:r>
              <a:rPr lang="fr-FR" sz="1500" dirty="0"/>
              <a:t>Représentés de part et d’autre de la vierge, les rois mages aux habits orientaux s’apprêtent à présenter leurs offrandes à l’enfant Jésus. La scène se déroule sur un fond architectural ayant trait à l’architecture des basiliques paléochrétiennes et renvoyant vraisemblablement à la basilique de l’</a:t>
            </a:r>
            <a:r>
              <a:rPr lang="fr-FR" sz="1500" dirty="0" err="1"/>
              <a:t>Anastasis</a:t>
            </a:r>
            <a:r>
              <a:rPr lang="fr-FR" sz="1500" dirty="0"/>
              <a:t> (IVe siècle) élevée à Jérusalem en mémoire de la Crucifixion et de la Résurrection du Christ.   </a:t>
            </a:r>
          </a:p>
          <a:p>
            <a:r>
              <a:rPr lang="fr-FR" sz="1500" dirty="0"/>
              <a:t> </a:t>
            </a:r>
          </a:p>
          <a:p>
            <a:pPr indent="-228600">
              <a:lnSpc>
                <a:spcPct val="90000"/>
              </a:lnSpc>
              <a:buFont typeface="Arial" panose="020B0604020202020204" pitchFamily="34" charset="0"/>
              <a:buChar char="•"/>
            </a:pPr>
            <a:endParaRPr lang="en-US" sz="1300" dirty="0"/>
          </a:p>
          <a:p>
            <a:pPr indent="-228600">
              <a:lnSpc>
                <a:spcPct val="90000"/>
              </a:lnSpc>
              <a:spcAft>
                <a:spcPts val="600"/>
              </a:spcAft>
              <a:buFont typeface="Arial" panose="020B0604020202020204" pitchFamily="34" charset="0"/>
              <a:buChar char="•"/>
            </a:pPr>
            <a:endParaRPr lang="en-US" sz="1300" dirty="0">
              <a:effectLst/>
            </a:endParaRPr>
          </a:p>
        </p:txBody>
      </p:sp>
      <p:pic>
        <p:nvPicPr>
          <p:cNvPr id="2050" name="Picture 2">
            <a:extLst>
              <a:ext uri="{FF2B5EF4-FFF2-40B4-BE49-F238E27FC236}">
                <a16:creationId xmlns:a16="http://schemas.microsoft.com/office/drawing/2014/main" id="{B0CD742B-6D8B-45D9-A7D8-7AE2C5C602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7966" y="365124"/>
            <a:ext cx="2057336" cy="29683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51" name="Picture 3">
            <a:extLst>
              <a:ext uri="{FF2B5EF4-FFF2-40B4-BE49-F238E27FC236}">
                <a16:creationId xmlns:a16="http://schemas.microsoft.com/office/drawing/2014/main" id="{E907F82E-A6B1-4F29-99F3-E54E96584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6763" y="391150"/>
            <a:ext cx="2208029" cy="29422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52" name="Picture 4">
            <a:extLst>
              <a:ext uri="{FF2B5EF4-FFF2-40B4-BE49-F238E27FC236}">
                <a16:creationId xmlns:a16="http://schemas.microsoft.com/office/drawing/2014/main" id="{3B794EDD-115E-43BB-8D0F-B276C18FC8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2264" y="3418287"/>
            <a:ext cx="2461097" cy="30745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1857973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800F69A-3E61-4781-A80B-ACBBE36E3C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2"/>
          <a:stretch/>
        </p:blipFill>
        <p:spPr bwMode="auto">
          <a:xfrm>
            <a:off x="232719" y="620089"/>
            <a:ext cx="3672312" cy="541106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Rectangle 1">
            <a:extLst>
              <a:ext uri="{FF2B5EF4-FFF2-40B4-BE49-F238E27FC236}">
                <a16:creationId xmlns:a16="http://schemas.microsoft.com/office/drawing/2014/main" id="{9C1D897F-EDF0-45D9-A651-406E23C27ABA}"/>
              </a:ext>
            </a:extLst>
          </p:cNvPr>
          <p:cNvSpPr/>
          <p:nvPr/>
        </p:nvSpPr>
        <p:spPr>
          <a:xfrm>
            <a:off x="4173165" y="510603"/>
            <a:ext cx="7645941" cy="6075446"/>
          </a:xfrm>
          <a:prstGeom prst="rect">
            <a:avLst/>
          </a:prstGeom>
        </p:spPr>
        <p:txBody>
          <a:bodyPr wrap="square">
            <a:spAutoFit/>
          </a:bodyPr>
          <a:lstStyle/>
          <a:p>
            <a:pPr algn="just">
              <a:lnSpc>
                <a:spcPct val="107000"/>
              </a:lnSpc>
              <a:spcAft>
                <a:spcPts val="0"/>
              </a:spcAft>
            </a:pPr>
            <a:r>
              <a:rPr lang="fr-FR" sz="1400" dirty="0">
                <a:latin typeface="Calibri" panose="020F0502020204030204" pitchFamily="34" charset="0"/>
                <a:ea typeface="Calibri" panose="020F0502020204030204" pitchFamily="34" charset="0"/>
                <a:cs typeface="Calibri" panose="020F0502020204030204" pitchFamily="34" charset="0"/>
              </a:rPr>
              <a:t>La dernière scène, celle du </a:t>
            </a:r>
            <a:r>
              <a:rPr lang="fr-FR" sz="1400" i="1" dirty="0">
                <a:latin typeface="Calibri" panose="020F0502020204030204" pitchFamily="34" charset="0"/>
                <a:ea typeface="Calibri" panose="020F0502020204030204" pitchFamily="34" charset="0"/>
                <a:cs typeface="Calibri" panose="020F0502020204030204" pitchFamily="34" charset="0"/>
              </a:rPr>
              <a:t>Baptême </a:t>
            </a:r>
            <a:r>
              <a:rPr lang="fr-FR" sz="1400" dirty="0">
                <a:latin typeface="Calibri" panose="020F0502020204030204" pitchFamily="34" charset="0"/>
                <a:ea typeface="Calibri" panose="020F0502020204030204" pitchFamily="34" charset="0"/>
                <a:cs typeface="Calibri" panose="020F0502020204030204" pitchFamily="34" charset="0"/>
              </a:rPr>
              <a:t>du Christ est différente à bien des égards. Jésus y apparait sous l’aspect d’un enfant pour créer le lien avec le thème de la naissance et pour rappeler que le baptême est une nouvelle naissance à la vie éternelle dans la doctrine chrétienne. </a:t>
            </a:r>
            <a:br>
              <a:rPr lang="fr-FR" sz="1400" dirty="0">
                <a:latin typeface="Calibri" panose="020F0502020204030204" pitchFamily="34" charset="0"/>
                <a:ea typeface="Calibri" panose="020F0502020204030204" pitchFamily="34" charset="0"/>
                <a:cs typeface="Calibri" panose="020F0502020204030204" pitchFamily="34" charset="0"/>
              </a:rPr>
            </a:br>
            <a:endParaRPr lang="fr-FR" sz="1400" dirty="0">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0"/>
              </a:spcAft>
            </a:pPr>
            <a:r>
              <a:rPr lang="fr-FR" sz="1400" dirty="0">
                <a:latin typeface="Calibri" panose="020F0502020204030204" pitchFamily="34" charset="0"/>
                <a:ea typeface="Calibri" panose="020F0502020204030204" pitchFamily="34" charset="0"/>
                <a:cs typeface="Calibri" panose="020F0502020204030204" pitchFamily="34" charset="0"/>
              </a:rPr>
              <a:t>Le baptême aussi est proclamée en tant qu’une théophanie. La main divine, les rayons lumineux qui descendent sur Jésus du ciel et de la bouche de la colombe accentuent le caractère théophanique de la scène. La main divine, le colombe et Jésus qui sont placés sur une même ligne symbolisent la sainte Trinité. </a:t>
            </a:r>
            <a:endParaRPr lang="fr-FR"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endParaRPr lang="fr-FR" sz="1400" dirty="0">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0"/>
              </a:spcAft>
            </a:pPr>
            <a:r>
              <a:rPr lang="fr-FR" sz="1400" dirty="0">
                <a:latin typeface="Calibri" panose="020F0502020204030204" pitchFamily="34" charset="0"/>
                <a:ea typeface="Calibri" panose="020F0502020204030204" pitchFamily="34" charset="0"/>
                <a:cs typeface="Calibri" panose="020F0502020204030204" pitchFamily="34" charset="0"/>
              </a:rPr>
              <a:t>La scène du </a:t>
            </a:r>
            <a:r>
              <a:rPr lang="fr-FR" sz="1400" i="1" dirty="0">
                <a:latin typeface="Calibri" panose="020F0502020204030204" pitchFamily="34" charset="0"/>
                <a:ea typeface="Calibri" panose="020F0502020204030204" pitchFamily="34" charset="0"/>
                <a:cs typeface="Calibri" panose="020F0502020204030204" pitchFamily="34" charset="0"/>
              </a:rPr>
              <a:t>Baptême</a:t>
            </a:r>
            <a:r>
              <a:rPr lang="fr-FR" sz="1400" dirty="0">
                <a:latin typeface="Calibri" panose="020F0502020204030204" pitchFamily="34" charset="0"/>
                <a:ea typeface="Calibri" panose="020F0502020204030204" pitchFamily="34" charset="0"/>
                <a:cs typeface="Calibri" panose="020F0502020204030204" pitchFamily="34" charset="0"/>
              </a:rPr>
              <a:t> est la seule de la série qui soit représentée dans un cadre orné dans chaque coin d’un buste masculin, celui des quatre évangélistes. Cette large bordure est constituée par le dessin répété d’un calice incrusté de joyaux posé sur une patène. Sur le bord du calice figure un oiseau au corps rose identifié comme</a:t>
            </a:r>
            <a:r>
              <a:rPr lang="fr-FR" sz="1400" b="1" dirty="0">
                <a:latin typeface="Calibri" panose="020F0502020204030204" pitchFamily="34" charset="0"/>
                <a:ea typeface="Calibri" panose="020F0502020204030204" pitchFamily="34" charset="0"/>
                <a:cs typeface="Calibri" panose="020F0502020204030204" pitchFamily="34" charset="0"/>
              </a:rPr>
              <a:t> </a:t>
            </a:r>
            <a:r>
              <a:rPr lang="fr-FR" sz="1400" dirty="0">
                <a:latin typeface="Calibri" panose="020F0502020204030204" pitchFamily="34" charset="0"/>
                <a:ea typeface="Calibri" panose="020F0502020204030204" pitchFamily="34" charset="0"/>
                <a:cs typeface="Calibri" panose="020F0502020204030204" pitchFamily="34" charset="0"/>
              </a:rPr>
              <a:t>un pélican. Dans le </a:t>
            </a:r>
            <a:r>
              <a:rPr lang="fr-FR" sz="1400" dirty="0" err="1">
                <a:latin typeface="Calibri" panose="020F0502020204030204" pitchFamily="34" charset="0"/>
                <a:ea typeface="Calibri" panose="020F0502020204030204" pitchFamily="34" charset="0"/>
                <a:cs typeface="Calibri" panose="020F0502020204030204" pitchFamily="34" charset="0"/>
              </a:rPr>
              <a:t>Physiologus</a:t>
            </a:r>
            <a:r>
              <a:rPr lang="fr-FR" sz="1400" dirty="0">
                <a:latin typeface="Calibri" panose="020F0502020204030204" pitchFamily="34" charset="0"/>
                <a:ea typeface="Calibri" panose="020F0502020204030204" pitchFamily="34" charset="0"/>
                <a:cs typeface="Calibri" panose="020F0502020204030204" pitchFamily="34" charset="0"/>
              </a:rPr>
              <a:t>, un bestiaire grec du IIe siècle, traduit en arménien probablement au début du VIe siècle, où chaque animal est caractérisé par une allégorie, il est dit du pélican que dans les temps difficiles, lorsque tout manque à la mère pour nourrir sa couvée, celle-ci donne à ses jeunes la chair qu’elle arrache de sa propre poitrine. Le sang de ces chairs arrachées coule dans le calice, rappelant la coupe de vin de la Cène et les paroles du Christ : « Buvez, ceci est mon sang ». </a:t>
            </a:r>
          </a:p>
          <a:p>
            <a:pPr algn="just">
              <a:lnSpc>
                <a:spcPct val="107000"/>
              </a:lnSpc>
              <a:spcAft>
                <a:spcPts val="0"/>
              </a:spcAft>
            </a:pPr>
            <a:endParaRPr lang="fr-FR" sz="1400" dirty="0">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0"/>
              </a:spcAft>
            </a:pPr>
            <a:r>
              <a:rPr lang="fr-FR" sz="1400" dirty="0">
                <a:latin typeface="Calibri" panose="020F0502020204030204" pitchFamily="34" charset="0"/>
                <a:ea typeface="Calibri" panose="020F0502020204030204" pitchFamily="34" charset="0"/>
                <a:cs typeface="Calibri" panose="020F0502020204030204" pitchFamily="34" charset="0"/>
              </a:rPr>
              <a:t>Le pélican annonce ainsi le sacrifice prochain du Christ et relie la scène du baptême à la Passion et au  Sacrifice du Christ. Cette idée est bien dans l’esprit des Pères de </a:t>
            </a:r>
            <a:r>
              <a:rPr lang="fr-FR" sz="1400" dirty="0">
                <a:ea typeface="Calibri" panose="020F0502020204030204" pitchFamily="34" charset="0"/>
                <a:cs typeface="Calibri" panose="020F0502020204030204" pitchFamily="34" charset="0"/>
              </a:rPr>
              <a:t>l’</a:t>
            </a:r>
            <a:r>
              <a:rPr lang="fr-FR" sz="1400" dirty="0">
                <a:ea typeface="Calibri" panose="020F0502020204030204" pitchFamily="34" charset="0"/>
                <a:cs typeface="Arial" panose="020B0604020202020204" pitchFamily="34" charset="0"/>
              </a:rPr>
              <a:t>É</a:t>
            </a:r>
            <a:r>
              <a:rPr lang="fr-FR" sz="1400" dirty="0">
                <a:ea typeface="Calibri" panose="020F0502020204030204" pitchFamily="34" charset="0"/>
                <a:cs typeface="Calibri" panose="020F0502020204030204" pitchFamily="34" charset="0"/>
              </a:rPr>
              <a:t>glise </a:t>
            </a:r>
            <a:r>
              <a:rPr lang="fr-FR" sz="1400" dirty="0">
                <a:latin typeface="Calibri" panose="020F0502020204030204" pitchFamily="34" charset="0"/>
                <a:ea typeface="Calibri" panose="020F0502020204030204" pitchFamily="34" charset="0"/>
                <a:cs typeface="Calibri" panose="020F0502020204030204" pitchFamily="34" charset="0"/>
              </a:rPr>
              <a:t>selon lesquels le baptême n’est pas seulement la purification de l’esprit, mais c’est aussi l’</a:t>
            </a:r>
            <a:r>
              <a:rPr lang="fr-FR" sz="1400" dirty="0" err="1">
                <a:latin typeface="Calibri" panose="020F0502020204030204" pitchFamily="34" charset="0"/>
                <a:ea typeface="Calibri" panose="020F0502020204030204" pitchFamily="34" charset="0"/>
                <a:cs typeface="Calibri" panose="020F0502020204030204" pitchFamily="34" charset="0"/>
              </a:rPr>
              <a:t>antétype</a:t>
            </a:r>
            <a:r>
              <a:rPr lang="fr-FR" sz="1400" dirty="0">
                <a:latin typeface="Calibri" panose="020F0502020204030204" pitchFamily="34" charset="0"/>
                <a:ea typeface="Calibri" panose="020F0502020204030204" pitchFamily="34" charset="0"/>
                <a:cs typeface="Calibri" panose="020F0502020204030204" pitchFamily="34" charset="0"/>
              </a:rPr>
              <a:t> de la Passion. De même, on retrouve ce concept dans les premiers textes de la théologie arménienne et dans l’enseignement de saint Grégoire l’Illuminateur selon lequel le baptême est la condition nécessaire au salut, d’où également l’absence d’obligation de représenter la Crucifixion et la Résurrection dans l’iconographie paléochrétienne. </a:t>
            </a:r>
            <a:endParaRPr lang="fr-FR"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9251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342B710-05E9-4ED1-A15A-B1DA2BB534C4}"/>
              </a:ext>
            </a:extLst>
          </p:cNvPr>
          <p:cNvSpPr/>
          <p:nvPr/>
        </p:nvSpPr>
        <p:spPr>
          <a:xfrm>
            <a:off x="496109" y="3326053"/>
            <a:ext cx="7761823" cy="3323987"/>
          </a:xfrm>
          <a:prstGeom prst="rect">
            <a:avLst/>
          </a:prstGeom>
        </p:spPr>
        <p:txBody>
          <a:bodyPr wrap="square">
            <a:spAutoFit/>
          </a:bodyPr>
          <a:lstStyle/>
          <a:p>
            <a:pPr algn="just"/>
            <a:r>
              <a:rPr lang="fr-FR" sz="1400" dirty="0"/>
              <a:t>Reliées entre elles, les quatre miniatures finales de l’Evangile se groupent ainsi autour du thème de la Théophanie et chacune est investie d’une signification profonde. </a:t>
            </a:r>
          </a:p>
          <a:p>
            <a:pPr algn="just"/>
            <a:endParaRPr lang="fr-FR" sz="1400" dirty="0"/>
          </a:p>
          <a:p>
            <a:pPr algn="just"/>
            <a:r>
              <a:rPr lang="fr-FR" sz="1400" dirty="0"/>
              <a:t>Les absides des églises du VIe siècle reviennent elles aussi assez fréquemment aux thèmes des théophanies-visions. Le recours à ces scènes dans la penture monumentale et dans la sculpture de la même période (</a:t>
            </a:r>
            <a:r>
              <a:rPr lang="fr-FR" sz="1400" dirty="0" err="1"/>
              <a:t>Lmbat</a:t>
            </a:r>
            <a:r>
              <a:rPr lang="fr-FR" sz="1400" dirty="0"/>
              <a:t>, </a:t>
            </a:r>
            <a:r>
              <a:rPr lang="fr-FR" sz="1400" dirty="0" err="1"/>
              <a:t>Aroutch</a:t>
            </a:r>
            <a:r>
              <a:rPr lang="fr-FR" sz="1400" dirty="0"/>
              <a:t>, </a:t>
            </a:r>
            <a:r>
              <a:rPr lang="fr-FR" sz="1400" dirty="0" err="1"/>
              <a:t>Odzun</a:t>
            </a:r>
            <a:r>
              <a:rPr lang="fr-FR" sz="1400" dirty="0"/>
              <a:t>) corrobore le programme iconographique des miniatures finales de </a:t>
            </a:r>
            <a:r>
              <a:rPr lang="en-US" sz="1400" dirty="0" err="1"/>
              <a:t>l’Évangile</a:t>
            </a:r>
            <a:r>
              <a:rPr lang="en-US" sz="1400" dirty="0"/>
              <a:t> </a:t>
            </a:r>
            <a:r>
              <a:rPr lang="en-US" sz="1400" dirty="0" err="1"/>
              <a:t>d’Etchmiadzin</a:t>
            </a:r>
            <a:r>
              <a:rPr lang="en-US" sz="1400" dirty="0"/>
              <a:t> </a:t>
            </a:r>
            <a:r>
              <a:rPr lang="fr-FR" sz="1400" dirty="0"/>
              <a:t>et leur appartenance au même courant stylistique et théologique. </a:t>
            </a:r>
          </a:p>
          <a:p>
            <a:pPr algn="just"/>
            <a:endParaRPr lang="fr-FR" sz="1400" dirty="0"/>
          </a:p>
          <a:p>
            <a:pPr algn="just"/>
            <a:r>
              <a:rPr lang="en-US" sz="1400" dirty="0"/>
              <a:t>Ces miniatures </a:t>
            </a:r>
            <a:r>
              <a:rPr lang="en-US" sz="1400" dirty="0" err="1"/>
              <a:t>offrent</a:t>
            </a:r>
            <a:r>
              <a:rPr lang="en-US" sz="1400" dirty="0"/>
              <a:t>, par </a:t>
            </a:r>
            <a:r>
              <a:rPr lang="en-US" sz="1400" dirty="0" err="1"/>
              <a:t>ailleurs</a:t>
            </a:r>
            <a:r>
              <a:rPr lang="en-US" sz="1400" dirty="0"/>
              <a:t>, un excellent </a:t>
            </a:r>
            <a:r>
              <a:rPr lang="en-US" sz="1400" dirty="0" err="1"/>
              <a:t>exemple</a:t>
            </a:r>
            <a:r>
              <a:rPr lang="en-US" sz="1400" dirty="0"/>
              <a:t> de la </a:t>
            </a:r>
            <a:r>
              <a:rPr lang="en-US" sz="1400" dirty="0" err="1"/>
              <a:t>complexité</a:t>
            </a:r>
            <a:r>
              <a:rPr lang="en-US" sz="1400" dirty="0"/>
              <a:t> de la </a:t>
            </a:r>
            <a:r>
              <a:rPr lang="en-US" sz="1400" dirty="0" err="1"/>
              <a:t>peinture</a:t>
            </a:r>
            <a:r>
              <a:rPr lang="en-US" sz="1400" dirty="0"/>
              <a:t> </a:t>
            </a:r>
            <a:r>
              <a:rPr lang="en-US" sz="1400" dirty="0" err="1"/>
              <a:t>arménienne</a:t>
            </a:r>
            <a:r>
              <a:rPr lang="en-US" sz="1400" dirty="0"/>
              <a:t> de </a:t>
            </a:r>
            <a:r>
              <a:rPr lang="en-US" sz="1400" dirty="0" err="1"/>
              <a:t>cette</a:t>
            </a:r>
            <a:r>
              <a:rPr lang="en-US" sz="1400" dirty="0"/>
              <a:t> </a:t>
            </a:r>
            <a:r>
              <a:rPr lang="en-US" sz="1400" dirty="0" err="1"/>
              <a:t>période</a:t>
            </a:r>
            <a:r>
              <a:rPr lang="en-US" sz="1400" dirty="0"/>
              <a:t> </a:t>
            </a:r>
            <a:r>
              <a:rPr lang="en-US" sz="1400" dirty="0" err="1"/>
              <a:t>dont</a:t>
            </a:r>
            <a:r>
              <a:rPr lang="en-US" sz="1400" dirty="0"/>
              <a:t> le style </a:t>
            </a:r>
            <a:r>
              <a:rPr lang="en-US" sz="1400" dirty="0" err="1"/>
              <a:t>reflète</a:t>
            </a:r>
            <a:r>
              <a:rPr lang="en-US" sz="1400" dirty="0"/>
              <a:t> les </a:t>
            </a:r>
            <a:r>
              <a:rPr lang="en-US" sz="1400" dirty="0" err="1"/>
              <a:t>modèles</a:t>
            </a:r>
            <a:r>
              <a:rPr lang="en-US" sz="1400" dirty="0"/>
              <a:t> </a:t>
            </a:r>
            <a:r>
              <a:rPr lang="en-US" sz="1400" dirty="0" err="1"/>
              <a:t>classiques</a:t>
            </a:r>
            <a:r>
              <a:rPr lang="en-US" sz="1400" dirty="0"/>
              <a:t>, tout </a:t>
            </a:r>
            <a:r>
              <a:rPr lang="en-US" sz="1400" dirty="0" err="1"/>
              <a:t>en</a:t>
            </a:r>
            <a:r>
              <a:rPr lang="en-US" sz="1400" dirty="0"/>
              <a:t> y </a:t>
            </a:r>
            <a:r>
              <a:rPr lang="en-US" sz="1400" dirty="0" err="1"/>
              <a:t>intégrant</a:t>
            </a:r>
            <a:r>
              <a:rPr lang="en-US" sz="1400" dirty="0"/>
              <a:t> la manière </a:t>
            </a:r>
            <a:r>
              <a:rPr lang="en-US" sz="1400" dirty="0" err="1"/>
              <a:t>orientale</a:t>
            </a:r>
            <a:r>
              <a:rPr lang="en-US" sz="1400" dirty="0"/>
              <a:t> </a:t>
            </a:r>
            <a:r>
              <a:rPr lang="en-US" sz="1400" dirty="0" err="1"/>
              <a:t>autochtone</a:t>
            </a:r>
            <a:r>
              <a:rPr lang="en-US" sz="1400" dirty="0"/>
              <a:t>. </a:t>
            </a:r>
            <a:r>
              <a:rPr lang="en-US" sz="1400" dirty="0" err="1"/>
              <a:t>Cette</a:t>
            </a:r>
            <a:r>
              <a:rPr lang="en-US" sz="1400" dirty="0"/>
              <a:t> </a:t>
            </a:r>
            <a:r>
              <a:rPr lang="en-US" sz="1400" dirty="0" err="1"/>
              <a:t>réceptivité</a:t>
            </a:r>
            <a:r>
              <a:rPr lang="en-US" sz="1400" dirty="0"/>
              <a:t> aux motifs </a:t>
            </a:r>
            <a:r>
              <a:rPr lang="en-US" sz="1400" dirty="0" err="1"/>
              <a:t>orientaux</a:t>
            </a:r>
            <a:r>
              <a:rPr lang="en-US" sz="1400" dirty="0"/>
              <a:t> et </a:t>
            </a:r>
            <a:r>
              <a:rPr lang="en-US" sz="1400" dirty="0" err="1"/>
              <a:t>occidentaux</a:t>
            </a:r>
            <a:r>
              <a:rPr lang="en-US" sz="1400" dirty="0"/>
              <a:t> </a:t>
            </a:r>
            <a:r>
              <a:rPr lang="en-US" sz="1400" dirty="0" err="1"/>
              <a:t>restera</a:t>
            </a:r>
            <a:r>
              <a:rPr lang="en-US" sz="1400" dirty="0"/>
              <a:t> </a:t>
            </a:r>
            <a:r>
              <a:rPr lang="en-US" sz="1400" dirty="0" err="1"/>
              <a:t>une</a:t>
            </a:r>
            <a:r>
              <a:rPr lang="en-US" sz="1400" dirty="0"/>
              <a:t> </a:t>
            </a:r>
            <a:r>
              <a:rPr lang="en-US" sz="1400" dirty="0" err="1"/>
              <a:t>constante</a:t>
            </a:r>
            <a:r>
              <a:rPr lang="en-US" sz="1400" dirty="0"/>
              <a:t> dans la tradition </a:t>
            </a:r>
            <a:r>
              <a:rPr lang="en-US" sz="1400" dirty="0" err="1"/>
              <a:t>picturale</a:t>
            </a:r>
            <a:r>
              <a:rPr lang="en-US" sz="1400" dirty="0"/>
              <a:t> </a:t>
            </a:r>
            <a:r>
              <a:rPr lang="en-US" sz="1400" dirty="0" err="1"/>
              <a:t>arménienne</a:t>
            </a:r>
            <a:r>
              <a:rPr lang="en-US" sz="1400" dirty="0"/>
              <a:t>. </a:t>
            </a:r>
          </a:p>
          <a:p>
            <a:pPr algn="just"/>
            <a:endParaRPr lang="en-US" sz="1400" dirty="0"/>
          </a:p>
          <a:p>
            <a:pPr algn="just"/>
            <a:endParaRPr lang="en-US" sz="1400" dirty="0"/>
          </a:p>
          <a:p>
            <a:endParaRPr lang="fr-FR" sz="1400" dirty="0"/>
          </a:p>
        </p:txBody>
      </p:sp>
      <p:pic>
        <p:nvPicPr>
          <p:cNvPr id="7" name="Picture 7">
            <a:extLst>
              <a:ext uri="{FF2B5EF4-FFF2-40B4-BE49-F238E27FC236}">
                <a16:creationId xmlns:a16="http://schemas.microsoft.com/office/drawing/2014/main" id="{B179FDCC-B48F-4CFB-8827-C283853FC1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291534" y="601501"/>
            <a:ext cx="2195207" cy="274400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5640248A-BDC0-46F4-94CC-569474B602E4}"/>
              </a:ext>
            </a:extLst>
          </p:cNvPr>
          <p:cNvSpPr/>
          <p:nvPr/>
        </p:nvSpPr>
        <p:spPr>
          <a:xfrm>
            <a:off x="9291534" y="3531948"/>
            <a:ext cx="2195207" cy="2246769"/>
          </a:xfrm>
          <a:prstGeom prst="rect">
            <a:avLst/>
          </a:prstGeom>
        </p:spPr>
        <p:txBody>
          <a:bodyPr wrap="square">
            <a:spAutoFit/>
          </a:bodyPr>
          <a:lstStyle/>
          <a:p>
            <a:pPr algn="just"/>
            <a:r>
              <a:rPr lang="fr-FR" sz="1400" dirty="0"/>
              <a:t>La réplique de la scène de l’Adoration des Mages sur l’un des folios de l’</a:t>
            </a:r>
            <a:r>
              <a:rPr lang="fr-FR" sz="1400" dirty="0">
                <a:cs typeface="Arial" panose="020B0604020202020204" pitchFamily="34" charset="0"/>
              </a:rPr>
              <a:t>É</a:t>
            </a:r>
            <a:r>
              <a:rPr lang="fr-FR" sz="1400" dirty="0"/>
              <a:t>vangile d’</a:t>
            </a:r>
            <a:r>
              <a:rPr lang="fr-FR" sz="1400" dirty="0" err="1"/>
              <a:t>Etchmiadzin</a:t>
            </a:r>
            <a:r>
              <a:rPr lang="fr-FR" sz="1400" dirty="0"/>
              <a:t> copié vers 989 permet de supposer  que les pages enluminées datant du VIe siècle furent reliées au manuscrit du Xe siècle à l’époque de sa réalisation. </a:t>
            </a:r>
          </a:p>
        </p:txBody>
      </p:sp>
      <p:pic>
        <p:nvPicPr>
          <p:cNvPr id="8" name="Picture 5">
            <a:extLst>
              <a:ext uri="{FF2B5EF4-FFF2-40B4-BE49-F238E27FC236}">
                <a16:creationId xmlns:a16="http://schemas.microsoft.com/office/drawing/2014/main" id="{72D3960E-7E47-476B-A713-F2CD9776EAF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2"/>
          <a:stretch/>
        </p:blipFill>
        <p:spPr bwMode="auto">
          <a:xfrm>
            <a:off x="6655200" y="597161"/>
            <a:ext cx="1602733" cy="23615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9" name="Picture 2">
            <a:extLst>
              <a:ext uri="{FF2B5EF4-FFF2-40B4-BE49-F238E27FC236}">
                <a16:creationId xmlns:a16="http://schemas.microsoft.com/office/drawing/2014/main" id="{48AB75A9-421C-4D6C-91A9-F00BA2F55A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561" y="597160"/>
            <a:ext cx="1642494" cy="236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 name="Picture 3">
            <a:extLst>
              <a:ext uri="{FF2B5EF4-FFF2-40B4-BE49-F238E27FC236}">
                <a16:creationId xmlns:a16="http://schemas.microsoft.com/office/drawing/2014/main" id="{5BB87724-8FDB-428D-A6E3-ADC5F6B3A0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9850" y="597160"/>
            <a:ext cx="1778393" cy="236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1" name="Picture 4">
            <a:extLst>
              <a:ext uri="{FF2B5EF4-FFF2-40B4-BE49-F238E27FC236}">
                <a16:creationId xmlns:a16="http://schemas.microsoft.com/office/drawing/2014/main" id="{C522BED0-AF23-4699-B5C1-067958FBFD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00435" y="605350"/>
            <a:ext cx="1890364" cy="23615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3466182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a:extLst>
              <a:ext uri="{FF2B5EF4-FFF2-40B4-BE49-F238E27FC236}">
                <a16:creationId xmlns:a16="http://schemas.microsoft.com/office/drawing/2014/main" id="{BCE2BABF-3320-4229-94C3-1269F26A39E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54565" y="3627266"/>
            <a:ext cx="1942601" cy="267024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5" name="Picture 4">
            <a:extLst>
              <a:ext uri="{FF2B5EF4-FFF2-40B4-BE49-F238E27FC236}">
                <a16:creationId xmlns:a16="http://schemas.microsoft.com/office/drawing/2014/main" id="{0F75C404-48F5-4FD5-BAA3-16865D1D0B0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8029" y="679781"/>
            <a:ext cx="2087658" cy="248530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6" name="Picture 3">
            <a:extLst>
              <a:ext uri="{FF2B5EF4-FFF2-40B4-BE49-F238E27FC236}">
                <a16:creationId xmlns:a16="http://schemas.microsoft.com/office/drawing/2014/main" id="{4D9E8882-8ED7-4FCC-9FA0-74AB0A540FA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626502" y="673086"/>
            <a:ext cx="1950967" cy="248530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 name="Picture 2">
            <a:extLst>
              <a:ext uri="{FF2B5EF4-FFF2-40B4-BE49-F238E27FC236}">
                <a16:creationId xmlns:a16="http://schemas.microsoft.com/office/drawing/2014/main" id="{27E39F9D-7B7B-40C6-BEFB-CA2DB0BEE04F}"/>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28029" y="3627266"/>
            <a:ext cx="2176246" cy="267024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9" name="Picture 6">
            <a:extLst>
              <a:ext uri="{FF2B5EF4-FFF2-40B4-BE49-F238E27FC236}">
                <a16:creationId xmlns:a16="http://schemas.microsoft.com/office/drawing/2014/main" id="{938041F1-DBF2-41D6-96DD-276199335EB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704780" y="1719627"/>
            <a:ext cx="2564059" cy="341874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1" name="Rectangle 10">
            <a:extLst>
              <a:ext uri="{FF2B5EF4-FFF2-40B4-BE49-F238E27FC236}">
                <a16:creationId xmlns:a16="http://schemas.microsoft.com/office/drawing/2014/main" id="{E6698B50-A306-4AC4-A20F-A8B292E28983}"/>
              </a:ext>
            </a:extLst>
          </p:cNvPr>
          <p:cNvSpPr/>
          <p:nvPr/>
        </p:nvSpPr>
        <p:spPr>
          <a:xfrm>
            <a:off x="7487221" y="1719627"/>
            <a:ext cx="4523362" cy="3770328"/>
          </a:xfrm>
          <a:prstGeom prst="rect">
            <a:avLst/>
          </a:prstGeom>
        </p:spPr>
        <p:txBody>
          <a:bodyPr wrap="square">
            <a:spAutoFit/>
          </a:bodyPr>
          <a:lstStyle/>
          <a:p>
            <a:pPr algn="just">
              <a:lnSpc>
                <a:spcPct val="107000"/>
              </a:lnSpc>
              <a:spcAft>
                <a:spcPts val="0"/>
              </a:spcAft>
            </a:pPr>
            <a:r>
              <a:rPr lang="fr-FR" sz="1400" dirty="0">
                <a:latin typeface="Calibri" panose="020F0502020204030204" pitchFamily="34" charset="0"/>
                <a:ea typeface="Calibri" panose="020F0502020204030204" pitchFamily="34" charset="0"/>
                <a:cs typeface="Calibri" panose="020F0502020204030204" pitchFamily="34" charset="0"/>
              </a:rPr>
              <a:t>Une toute autre approche de la représentation du cycle narratif est attestée dans les miniatures initiales de l’Evangile d’</a:t>
            </a:r>
            <a:r>
              <a:rPr lang="fr-FR" sz="1400" dirty="0" err="1">
                <a:latin typeface="Calibri" panose="020F0502020204030204" pitchFamily="34" charset="0"/>
                <a:ea typeface="Calibri" panose="020F0502020204030204" pitchFamily="34" charset="0"/>
                <a:cs typeface="Calibri" panose="020F0502020204030204" pitchFamily="34" charset="0"/>
              </a:rPr>
              <a:t>Etchmiadzin</a:t>
            </a:r>
            <a:r>
              <a:rPr lang="fr-FR" sz="1400" dirty="0">
                <a:latin typeface="Calibri" panose="020F0502020204030204" pitchFamily="34" charset="0"/>
                <a:ea typeface="Calibri" panose="020F0502020204030204" pitchFamily="34" charset="0"/>
                <a:cs typeface="Calibri" panose="020F0502020204030204" pitchFamily="34" charset="0"/>
              </a:rPr>
              <a:t> copié dans le monastère de </a:t>
            </a:r>
            <a:r>
              <a:rPr lang="fr-FR" sz="1400" dirty="0" err="1">
                <a:ea typeface="Calibri" panose="020F0502020204030204" pitchFamily="34" charset="0"/>
                <a:cs typeface="Calibri" panose="020F0502020204030204" pitchFamily="34" charset="0"/>
              </a:rPr>
              <a:t>B</a:t>
            </a:r>
            <a:r>
              <a:rPr lang="fr-FR" sz="1400" dirty="0" err="1">
                <a:ea typeface="Calibri" panose="020F0502020204030204" pitchFamily="34" charset="0"/>
                <a:cs typeface="Arial" panose="020B0604020202020204" pitchFamily="34" charset="0"/>
              </a:rPr>
              <a:t>gh</a:t>
            </a:r>
            <a:r>
              <a:rPr lang="fr-FR" sz="1400" dirty="0" err="1">
                <a:ea typeface="Calibri" panose="020F0502020204030204" pitchFamily="34" charset="0"/>
                <a:cs typeface="Calibri" panose="020F0502020204030204" pitchFamily="34" charset="0"/>
              </a:rPr>
              <a:t>eno</a:t>
            </a:r>
            <a:r>
              <a:rPr lang="fr-FR" sz="1400" dirty="0">
                <a:latin typeface="Calibri" panose="020F0502020204030204" pitchFamily="34" charset="0"/>
                <a:ea typeface="Calibri" panose="020F0502020204030204" pitchFamily="34" charset="0"/>
                <a:cs typeface="Calibri" panose="020F0502020204030204" pitchFamily="34" charset="0"/>
              </a:rPr>
              <a:t> </a:t>
            </a:r>
            <a:r>
              <a:rPr lang="fr-FR" sz="1400" dirty="0" err="1">
                <a:latin typeface="Calibri" panose="020F0502020204030204" pitchFamily="34" charset="0"/>
                <a:ea typeface="Calibri" panose="020F0502020204030204" pitchFamily="34" charset="0"/>
                <a:cs typeface="Calibri" panose="020F0502020204030204" pitchFamily="34" charset="0"/>
              </a:rPr>
              <a:t>Noravank</a:t>
            </a:r>
            <a:r>
              <a:rPr lang="fr-FR" sz="1400" dirty="0">
                <a:latin typeface="Calibri" panose="020F0502020204030204" pitchFamily="34" charset="0"/>
                <a:ea typeface="Calibri" panose="020F0502020204030204" pitchFamily="34" charset="0"/>
                <a:cs typeface="Calibri" panose="020F0502020204030204" pitchFamily="34" charset="0"/>
              </a:rPr>
              <a:t> en 989 (</a:t>
            </a:r>
            <a:r>
              <a:rPr lang="fr-FR" sz="1400" dirty="0" err="1">
                <a:latin typeface="Calibri" panose="020F0502020204030204" pitchFamily="34" charset="0"/>
                <a:ea typeface="Calibri" panose="020F0502020204030204" pitchFamily="34" charset="0"/>
                <a:cs typeface="Calibri" panose="020F0502020204030204" pitchFamily="34" charset="0"/>
              </a:rPr>
              <a:t>Matenadaran</a:t>
            </a:r>
            <a:r>
              <a:rPr lang="fr-FR" sz="1400" dirty="0">
                <a:latin typeface="Calibri" panose="020F0502020204030204" pitchFamily="34" charset="0"/>
                <a:ea typeface="Calibri" panose="020F0502020204030204" pitchFamily="34" charset="0"/>
                <a:cs typeface="Calibri" panose="020F0502020204030204" pitchFamily="34" charset="0"/>
              </a:rPr>
              <a:t>, Ms. 2374). </a:t>
            </a:r>
          </a:p>
          <a:p>
            <a:pPr algn="just">
              <a:lnSpc>
                <a:spcPct val="107000"/>
              </a:lnSpc>
              <a:spcAft>
                <a:spcPts val="0"/>
              </a:spcAft>
            </a:pPr>
            <a:r>
              <a:rPr lang="fr-FR" sz="1400" dirty="0">
                <a:latin typeface="Calibri" panose="020F0502020204030204" pitchFamily="34" charset="0"/>
                <a:ea typeface="Calibri" panose="020F0502020204030204" pitchFamily="34" charset="0"/>
                <a:cs typeface="Calibri" panose="020F0502020204030204" pitchFamily="34" charset="0"/>
              </a:rPr>
              <a:t>Les figures hiératiques des évangélistes et du Christ entouré par les apôtres sont représentées dans un cadre architectural qui fait suite à la série des Tables de Canons au décor analogue. </a:t>
            </a:r>
          </a:p>
          <a:p>
            <a:pPr algn="just">
              <a:lnSpc>
                <a:spcPct val="107000"/>
              </a:lnSpc>
              <a:spcAft>
                <a:spcPts val="0"/>
              </a:spcAft>
            </a:pPr>
            <a:r>
              <a:rPr lang="fr-FR" sz="1400" dirty="0">
                <a:latin typeface="Calibri" panose="020F0502020204030204" pitchFamily="34" charset="0"/>
                <a:ea typeface="Calibri" panose="020F0502020204030204" pitchFamily="34" charset="0"/>
                <a:cs typeface="Calibri" panose="020F0502020204030204" pitchFamily="34" charset="0"/>
              </a:rPr>
              <a:t>Avec l’image hiératique de la Vierge orante et du Christ enfant elles forment un cycle court auquel succède une seule miniature narrative, celle du </a:t>
            </a:r>
            <a:r>
              <a:rPr lang="fr-FR" sz="1400" i="1" dirty="0">
                <a:latin typeface="Calibri" panose="020F0502020204030204" pitchFamily="34" charset="0"/>
                <a:ea typeface="Calibri" panose="020F0502020204030204" pitchFamily="34" charset="0"/>
                <a:cs typeface="Calibri" panose="020F0502020204030204" pitchFamily="34" charset="0"/>
              </a:rPr>
              <a:t>Sacrifice d’Abraham</a:t>
            </a:r>
            <a:r>
              <a:rPr lang="fr-FR" sz="1400" dirty="0">
                <a:latin typeface="Calibri" panose="020F0502020204030204" pitchFamily="34" charset="0"/>
                <a:ea typeface="Calibri" panose="020F0502020204030204" pitchFamily="34" charset="0"/>
                <a:cs typeface="Calibri" panose="020F0502020204030204" pitchFamily="34" charset="0"/>
              </a:rPr>
              <a:t>.   Cette dernière clôt cette série figurative et évoque, selon un procédé courant dans l’art du haut Moyen Âge, le parallèle biblique de la Crucifixion et du sacrifice du Fils de Dieu. </a:t>
            </a:r>
          </a:p>
          <a:p>
            <a:pPr>
              <a:lnSpc>
                <a:spcPct val="107000"/>
              </a:lnSpc>
              <a:spcAft>
                <a:spcPts val="0"/>
              </a:spcAft>
            </a:pPr>
            <a:endParaRPr lang="fr-FR" sz="1400" dirty="0">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a:extLst>
              <a:ext uri="{FF2B5EF4-FFF2-40B4-BE49-F238E27FC236}">
                <a16:creationId xmlns:a16="http://schemas.microsoft.com/office/drawing/2014/main" id="{97377223-4412-47C9-A132-A4D0C19205B9}"/>
              </a:ext>
            </a:extLst>
          </p:cNvPr>
          <p:cNvSpPr/>
          <p:nvPr/>
        </p:nvSpPr>
        <p:spPr>
          <a:xfrm>
            <a:off x="7487221" y="397676"/>
            <a:ext cx="4523362" cy="757130"/>
          </a:xfrm>
          <a:prstGeom prst="rect">
            <a:avLst/>
          </a:prstGeom>
        </p:spPr>
        <p:txBody>
          <a:bodyPr wrap="square">
            <a:spAutoFit/>
          </a:bodyPr>
          <a:lstStyle/>
          <a:p>
            <a:pPr algn="ctr">
              <a:lnSpc>
                <a:spcPct val="90000"/>
              </a:lnSpc>
              <a:spcBef>
                <a:spcPct val="0"/>
              </a:spcBef>
              <a:spcAft>
                <a:spcPts val="600"/>
              </a:spcAft>
            </a:pPr>
            <a:r>
              <a:rPr lang="en-US" sz="2400" cap="small" dirty="0" err="1"/>
              <a:t>L’Évangile</a:t>
            </a:r>
            <a:r>
              <a:rPr lang="en-US" sz="2400" cap="small" dirty="0"/>
              <a:t> </a:t>
            </a:r>
            <a:r>
              <a:rPr lang="en-US" sz="2400" cap="small" dirty="0" err="1"/>
              <a:t>d’Etchmiadzin</a:t>
            </a:r>
            <a:r>
              <a:rPr lang="en-US" sz="2400" cap="small" dirty="0"/>
              <a:t>,  </a:t>
            </a:r>
            <a:r>
              <a:rPr lang="en-US" sz="2400" cap="small" dirty="0" err="1"/>
              <a:t>Matenadaran</a:t>
            </a:r>
            <a:r>
              <a:rPr lang="en-US" sz="2400" cap="small" dirty="0"/>
              <a:t>, Ms. 2374, </a:t>
            </a:r>
            <a:r>
              <a:rPr lang="en-US" sz="2400" cap="small" dirty="0" err="1"/>
              <a:t>Xe</a:t>
            </a:r>
            <a:r>
              <a:rPr lang="en-US" sz="2400" cap="small" dirty="0"/>
              <a:t> Siècle </a:t>
            </a:r>
          </a:p>
        </p:txBody>
      </p:sp>
    </p:spTree>
    <p:extLst>
      <p:ext uri="{BB962C8B-B14F-4D97-AF65-F5344CB8AC3E}">
        <p14:creationId xmlns:p14="http://schemas.microsoft.com/office/powerpoint/2010/main" val="3844005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698B50-A306-4AC4-A20F-A8B292E28983}"/>
              </a:ext>
            </a:extLst>
          </p:cNvPr>
          <p:cNvSpPr/>
          <p:nvPr/>
        </p:nvSpPr>
        <p:spPr>
          <a:xfrm>
            <a:off x="7454898" y="1251248"/>
            <a:ext cx="4422310" cy="5548570"/>
          </a:xfrm>
          <a:prstGeom prst="rect">
            <a:avLst/>
          </a:prstGeom>
        </p:spPr>
        <p:txBody>
          <a:bodyPr wrap="square">
            <a:spAutoFit/>
          </a:bodyPr>
          <a:lstStyle/>
          <a:p>
            <a:pPr algn="just">
              <a:lnSpc>
                <a:spcPct val="107000"/>
              </a:lnSpc>
            </a:pPr>
            <a:r>
              <a:rPr lang="fr-FR" sz="1400" dirty="0">
                <a:latin typeface="Calibri" panose="020F0502020204030204" pitchFamily="34" charset="0"/>
                <a:ea typeface="Calibri" panose="020F0502020204030204" pitchFamily="34" charset="0"/>
                <a:cs typeface="Calibri" panose="020F0502020204030204" pitchFamily="34" charset="0"/>
              </a:rPr>
              <a:t>On retrouve ce même procédé dans d’autres manuscrits arméniens du Xe siècle, comme par exemple dans l’Evangile 2555 de la collection de Jérusalem. La scène du Sacrificie d’Abraham qui semble très proche de la formule iconographique employée par le peintre de l’Evangile d’Etchmiadzine est combinée avec celle de la Nativité représentée au registre supérieur de la miniature. Les deux scènes inaugurant le texte des quatre évangiles sont prises dans un encadrement qui souligne davantage leur caractère hiératique.   </a:t>
            </a:r>
          </a:p>
          <a:p>
            <a:pPr algn="just">
              <a:lnSpc>
                <a:spcPct val="107000"/>
              </a:lnSpc>
            </a:pPr>
            <a:endParaRPr lang="fr-FR" sz="1000" dirty="0">
              <a:latin typeface="Calibri" panose="020F0502020204030204" pitchFamily="34" charset="0"/>
              <a:ea typeface="Calibri" panose="020F0502020204030204" pitchFamily="34" charset="0"/>
              <a:cs typeface="Calibri" panose="020F0502020204030204" pitchFamily="34" charset="0"/>
            </a:endParaRPr>
          </a:p>
          <a:p>
            <a:pPr algn="just">
              <a:lnSpc>
                <a:spcPct val="107000"/>
              </a:lnSpc>
            </a:pPr>
            <a:r>
              <a:rPr lang="fr-FR" sz="1400" dirty="0">
                <a:latin typeface="Calibri" panose="020F0502020204030204" pitchFamily="34" charset="0"/>
                <a:ea typeface="Calibri" panose="020F0502020204030204" pitchFamily="34" charset="0"/>
                <a:cs typeface="Calibri" panose="020F0502020204030204" pitchFamily="34" charset="0"/>
              </a:rPr>
              <a:t>Les cycles s’ouvrent avec le Sacrifice d’Abraham également dans d’autres </a:t>
            </a:r>
            <a:r>
              <a:rPr lang="fr-FR" sz="1400" dirty="0" err="1">
                <a:latin typeface="Calibri" panose="020F0502020204030204" pitchFamily="34" charset="0"/>
                <a:ea typeface="Calibri" panose="020F0502020204030204" pitchFamily="34" charset="0"/>
                <a:cs typeface="Calibri" panose="020F0502020204030204" pitchFamily="34" charset="0"/>
              </a:rPr>
              <a:t>codices</a:t>
            </a:r>
            <a:r>
              <a:rPr lang="fr-FR" sz="1400" dirty="0">
                <a:latin typeface="Calibri" panose="020F0502020204030204" pitchFamily="34" charset="0"/>
                <a:ea typeface="Calibri" panose="020F0502020204030204" pitchFamily="34" charset="0"/>
                <a:cs typeface="Calibri" panose="020F0502020204030204" pitchFamily="34" charset="0"/>
              </a:rPr>
              <a:t> enluminés antérieurs au XIe siècle. Cette scène tirée de l’Ancien Testament disparaît ensuite avant de réapparaitre au début du XIVe siècle, dans les manuscrits enluminés de la région du lac de Van. Elle est par ailleurs sculptée sur la façade de l’église d’</a:t>
            </a:r>
            <a:r>
              <a:rPr lang="fr-FR" sz="1400" dirty="0" err="1">
                <a:latin typeface="Calibri" panose="020F0502020204030204" pitchFamily="34" charset="0"/>
                <a:ea typeface="Calibri" panose="020F0502020204030204" pitchFamily="34" charset="0"/>
                <a:cs typeface="Calibri" panose="020F0502020204030204" pitchFamily="34" charset="0"/>
              </a:rPr>
              <a:t>Aghtamar</a:t>
            </a:r>
            <a:r>
              <a:rPr lang="fr-FR" sz="1400" dirty="0">
                <a:latin typeface="Calibri" panose="020F0502020204030204" pitchFamily="34" charset="0"/>
                <a:ea typeface="Calibri" panose="020F0502020204030204" pitchFamily="34" charset="0"/>
                <a:cs typeface="Calibri" panose="020F0502020204030204" pitchFamily="34" charset="0"/>
              </a:rPr>
              <a:t>, construite au début du Xe siècle, ce qui peut expliquer la popularité de ce thème auprès des miniaturistes de l’école de Van-</a:t>
            </a:r>
            <a:r>
              <a:rPr lang="fr-FR" sz="1400" dirty="0" err="1">
                <a:latin typeface="Calibri" panose="020F0502020204030204" pitchFamily="34" charset="0"/>
                <a:ea typeface="Calibri" panose="020F0502020204030204" pitchFamily="34" charset="0"/>
                <a:cs typeface="Calibri" panose="020F0502020204030204" pitchFamily="34" charset="0"/>
              </a:rPr>
              <a:t>Vaspurakan</a:t>
            </a:r>
            <a:r>
              <a:rPr lang="fr-FR" sz="1400" dirty="0">
                <a:latin typeface="Calibri" panose="020F0502020204030204" pitchFamily="34" charset="0"/>
                <a:ea typeface="Calibri" panose="020F0502020204030204" pitchFamily="34" charset="0"/>
                <a:cs typeface="Calibri" panose="020F0502020204030204" pitchFamily="34" charset="0"/>
              </a:rPr>
              <a:t>. Les artistes de cette province historique introduisaient par ailleurs volontiers dans leurs cycles des scènes miraculeuses comme la Résurrection de Lazare et celle du Christ guérissant un paralysé. </a:t>
            </a:r>
            <a:endParaRPr lang="fr-FR"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fr-FR" sz="1400" dirty="0">
              <a:latin typeface="Calibri" panose="020F0502020204030204" pitchFamily="34" charset="0"/>
              <a:ea typeface="Calibri" panose="020F0502020204030204" pitchFamily="34" charset="0"/>
              <a:cs typeface="Calibri" panose="020F0502020204030204" pitchFamily="34" charset="0"/>
            </a:endParaRPr>
          </a:p>
        </p:txBody>
      </p:sp>
      <p:sp>
        <p:nvSpPr>
          <p:cNvPr id="2" name="Rectangle 1">
            <a:extLst>
              <a:ext uri="{FF2B5EF4-FFF2-40B4-BE49-F238E27FC236}">
                <a16:creationId xmlns:a16="http://schemas.microsoft.com/office/drawing/2014/main" id="{174F6688-3EFD-40E1-828C-D5DEDA36D8D0}"/>
              </a:ext>
            </a:extLst>
          </p:cNvPr>
          <p:cNvSpPr/>
          <p:nvPr/>
        </p:nvSpPr>
        <p:spPr>
          <a:xfrm>
            <a:off x="7454898" y="84775"/>
            <a:ext cx="4422310" cy="1166473"/>
          </a:xfrm>
          <a:prstGeom prst="rect">
            <a:avLst/>
          </a:prstGeom>
        </p:spPr>
        <p:txBody>
          <a:bodyPr wrap="square">
            <a:spAutoFit/>
          </a:bodyPr>
          <a:lstStyle/>
          <a:p>
            <a:pPr algn="ctr">
              <a:lnSpc>
                <a:spcPct val="90000"/>
              </a:lnSpc>
              <a:spcBef>
                <a:spcPct val="0"/>
              </a:spcBef>
              <a:spcAft>
                <a:spcPts val="600"/>
              </a:spcAft>
            </a:pPr>
            <a:r>
              <a:rPr lang="en-US" sz="2400" cap="small" dirty="0" err="1"/>
              <a:t>L’Évangile</a:t>
            </a:r>
            <a:r>
              <a:rPr lang="en-US" sz="2400" cap="small" dirty="0"/>
              <a:t> de la </a:t>
            </a:r>
          </a:p>
          <a:p>
            <a:pPr algn="ctr">
              <a:lnSpc>
                <a:spcPct val="90000"/>
              </a:lnSpc>
              <a:spcBef>
                <a:spcPct val="0"/>
              </a:spcBef>
              <a:spcAft>
                <a:spcPts val="600"/>
              </a:spcAft>
            </a:pPr>
            <a:r>
              <a:rPr lang="en-US" sz="2400" cap="small" dirty="0"/>
              <a:t>collection du </a:t>
            </a:r>
            <a:r>
              <a:rPr lang="en-US" sz="2400" cap="small" dirty="0" err="1"/>
              <a:t>Patriarcat</a:t>
            </a:r>
            <a:r>
              <a:rPr lang="en-US" sz="2400" cap="small" dirty="0"/>
              <a:t> </a:t>
            </a:r>
            <a:r>
              <a:rPr lang="en-US" sz="2400" cap="small" dirty="0" err="1"/>
              <a:t>arménien</a:t>
            </a:r>
            <a:r>
              <a:rPr lang="en-US" sz="2400" cap="small" dirty="0"/>
              <a:t> de </a:t>
            </a:r>
            <a:r>
              <a:rPr lang="en-US" sz="2400" cap="small" dirty="0" err="1"/>
              <a:t>Jérusalem</a:t>
            </a:r>
            <a:r>
              <a:rPr lang="en-US" sz="2400" cap="small" dirty="0"/>
              <a:t>, Ms. 2555, </a:t>
            </a:r>
            <a:r>
              <a:rPr lang="en-US" sz="2400" cap="small" dirty="0" err="1"/>
              <a:t>Xe</a:t>
            </a:r>
            <a:r>
              <a:rPr lang="en-US" sz="2400" cap="small" dirty="0"/>
              <a:t> siècle</a:t>
            </a:r>
          </a:p>
        </p:txBody>
      </p:sp>
      <p:pic>
        <p:nvPicPr>
          <p:cNvPr id="3074" name="Picture 2">
            <a:extLst>
              <a:ext uri="{FF2B5EF4-FFF2-40B4-BE49-F238E27FC236}">
                <a16:creationId xmlns:a16="http://schemas.microsoft.com/office/drawing/2014/main" id="{628B68F8-6EE6-4A73-A554-7E70B6B34A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8145" y="1317339"/>
            <a:ext cx="3413684" cy="49472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3075" name="Picture 3">
            <a:extLst>
              <a:ext uri="{FF2B5EF4-FFF2-40B4-BE49-F238E27FC236}">
                <a16:creationId xmlns:a16="http://schemas.microsoft.com/office/drawing/2014/main" id="{1C3F9CEC-BBB2-48D5-B83E-9117FA7927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383" y="1317339"/>
            <a:ext cx="2513013" cy="3671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33604097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7B80913-2E8E-484A-ADC7-A8E6216405E5}"/>
              </a:ext>
            </a:extLst>
          </p:cNvPr>
          <p:cNvSpPr/>
          <p:nvPr/>
        </p:nvSpPr>
        <p:spPr>
          <a:xfrm>
            <a:off x="5900185" y="29623"/>
            <a:ext cx="5372190" cy="1127091"/>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800" b="1" cap="small" dirty="0" err="1">
                <a:latin typeface="+mj-lt"/>
                <a:ea typeface="+mj-ea"/>
                <a:cs typeface="+mj-cs"/>
              </a:rPr>
              <a:t>L’Évangile</a:t>
            </a:r>
            <a:r>
              <a:rPr lang="en-US" sz="2800" b="1" cap="small" dirty="0">
                <a:latin typeface="+mj-lt"/>
                <a:ea typeface="+mj-ea"/>
                <a:cs typeface="+mj-cs"/>
              </a:rPr>
              <a:t> de la Reine </a:t>
            </a:r>
            <a:r>
              <a:rPr lang="en-US" sz="2800" b="1" cap="small" dirty="0" err="1">
                <a:latin typeface="+mj-lt"/>
                <a:ea typeface="+mj-ea"/>
                <a:cs typeface="+mj-cs"/>
              </a:rPr>
              <a:t>Mlké</a:t>
            </a:r>
            <a:r>
              <a:rPr lang="en-US" sz="2800" b="1" cap="small" dirty="0">
                <a:latin typeface="+mj-lt"/>
                <a:ea typeface="+mj-ea"/>
                <a:cs typeface="+mj-cs"/>
              </a:rPr>
              <a:t>, </a:t>
            </a:r>
          </a:p>
          <a:p>
            <a:pPr algn="ctr">
              <a:lnSpc>
                <a:spcPct val="90000"/>
              </a:lnSpc>
              <a:spcBef>
                <a:spcPct val="0"/>
              </a:spcBef>
              <a:spcAft>
                <a:spcPts val="600"/>
              </a:spcAft>
            </a:pPr>
            <a:r>
              <a:rPr lang="en-US" sz="2800" b="1" cap="small" dirty="0" err="1">
                <a:latin typeface="+mj-lt"/>
                <a:ea typeface="+mj-ea"/>
                <a:cs typeface="+mj-cs"/>
              </a:rPr>
              <a:t>Venise</a:t>
            </a:r>
            <a:r>
              <a:rPr lang="en-US" sz="2800" b="1" cap="small" dirty="0">
                <a:latin typeface="+mj-lt"/>
                <a:ea typeface="+mj-ea"/>
                <a:cs typeface="+mj-cs"/>
              </a:rPr>
              <a:t>, Ms. 1444, </a:t>
            </a:r>
            <a:r>
              <a:rPr lang="en-US" sz="2800" b="1" cap="small" dirty="0" err="1">
                <a:latin typeface="+mj-lt"/>
                <a:ea typeface="+mj-ea"/>
                <a:cs typeface="+mj-cs"/>
              </a:rPr>
              <a:t>IXe</a:t>
            </a:r>
            <a:r>
              <a:rPr lang="en-US" sz="2800" b="1" cap="small" dirty="0">
                <a:latin typeface="+mj-lt"/>
                <a:ea typeface="+mj-ea"/>
                <a:cs typeface="+mj-cs"/>
              </a:rPr>
              <a:t> Siècle </a:t>
            </a:r>
          </a:p>
        </p:txBody>
      </p:sp>
      <p:sp>
        <p:nvSpPr>
          <p:cNvPr id="4" name="Rectangle 3">
            <a:extLst>
              <a:ext uri="{FF2B5EF4-FFF2-40B4-BE49-F238E27FC236}">
                <a16:creationId xmlns:a16="http://schemas.microsoft.com/office/drawing/2014/main" id="{EB740F4B-2E7B-4F6E-96FA-CB51C3251E2E}"/>
              </a:ext>
            </a:extLst>
          </p:cNvPr>
          <p:cNvSpPr/>
          <p:nvPr/>
        </p:nvSpPr>
        <p:spPr>
          <a:xfrm>
            <a:off x="5591423" y="1735896"/>
            <a:ext cx="6033130" cy="4373075"/>
          </a:xfrm>
          <a:prstGeom prst="rect">
            <a:avLst/>
          </a:prstGeom>
        </p:spPr>
        <p:txBody>
          <a:bodyPr vert="horz" lIns="91440" tIns="45720" rIns="91440" bIns="45720" rtlCol="0">
            <a:normAutofit fontScale="70000" lnSpcReduction="20000"/>
          </a:bodyPr>
          <a:lstStyle/>
          <a:p>
            <a:pPr algn="just"/>
            <a:r>
              <a:rPr lang="fr-FR" sz="2000" dirty="0"/>
              <a:t>L'</a:t>
            </a:r>
            <a:r>
              <a:rPr lang="fr-FR" sz="2000" dirty="0">
                <a:cs typeface="Arial" panose="020B0604020202020204" pitchFamily="34" charset="0"/>
              </a:rPr>
              <a:t>É</a:t>
            </a:r>
            <a:r>
              <a:rPr lang="fr-FR" sz="2000" dirty="0"/>
              <a:t>vangile de la reine </a:t>
            </a:r>
            <a:r>
              <a:rPr lang="fr-FR" sz="2000" dirty="0" err="1"/>
              <a:t>Mlké</a:t>
            </a:r>
            <a:r>
              <a:rPr lang="fr-FR" sz="2000" dirty="0"/>
              <a:t> réalisé et 862 est le plus ancien manuscrit daté et enluminé qui nous soit conservé. Il a été acquis par le roi </a:t>
            </a:r>
            <a:r>
              <a:rPr lang="fr-FR" sz="2000" dirty="0" err="1"/>
              <a:t>Gagik</a:t>
            </a:r>
            <a:r>
              <a:rPr lang="fr-FR" sz="2000" dirty="0"/>
              <a:t> Ier </a:t>
            </a:r>
            <a:r>
              <a:rPr lang="fr-FR" sz="2000" dirty="0" err="1"/>
              <a:t>Arstrouni</a:t>
            </a:r>
            <a:r>
              <a:rPr lang="fr-FR" sz="2000" dirty="0"/>
              <a:t> de </a:t>
            </a:r>
            <a:r>
              <a:rPr lang="fr-FR" sz="2000" dirty="0" err="1"/>
              <a:t>Vaspourakan</a:t>
            </a:r>
            <a:r>
              <a:rPr lang="fr-FR" sz="2000" dirty="0"/>
              <a:t> (879-936) et porte le nom de son épouse </a:t>
            </a:r>
            <a:r>
              <a:rPr lang="fr-FR" sz="2000" dirty="0" err="1"/>
              <a:t>Mlké</a:t>
            </a:r>
            <a:r>
              <a:rPr lang="fr-FR" sz="2000" dirty="0"/>
              <a:t>. </a:t>
            </a:r>
          </a:p>
          <a:p>
            <a:pPr algn="just"/>
            <a:endParaRPr lang="fr-FR" sz="2000" dirty="0"/>
          </a:p>
          <a:p>
            <a:pPr algn="just"/>
            <a:r>
              <a:rPr lang="fr-FR" sz="2000" dirty="0"/>
              <a:t>Le manuscrit est très caractéristique de l'art du Haut Moyen Âge et suit les modèles antérieurs qui se rapproche stylistiquement de l'art alexandrin de la fin de l'Antiquité.</a:t>
            </a:r>
          </a:p>
          <a:p>
            <a:pPr algn="just"/>
            <a:endParaRPr lang="fr-FR" sz="2000" dirty="0"/>
          </a:p>
          <a:p>
            <a:pPr algn="just"/>
            <a:r>
              <a:rPr lang="fr-FR" sz="2000" dirty="0"/>
              <a:t>La seule miniature narrative conservée représente la scène de l’Ascension en pleine page qui pourrait être comparée par sa formule iconographique à celle de l'</a:t>
            </a:r>
            <a:r>
              <a:rPr lang="fr-FR" sz="2000" dirty="0">
                <a:cs typeface="Arial" panose="020B0604020202020204" pitchFamily="34" charset="0"/>
              </a:rPr>
              <a:t>É</a:t>
            </a:r>
            <a:r>
              <a:rPr lang="fr-FR" sz="2000" dirty="0"/>
              <a:t>vangile syriaque de </a:t>
            </a:r>
            <a:r>
              <a:rPr lang="fr-FR" sz="2000" dirty="0" err="1"/>
              <a:t>Rabula</a:t>
            </a:r>
            <a:r>
              <a:rPr lang="fr-FR" sz="2000" dirty="0"/>
              <a:t> (VIe siècle). </a:t>
            </a:r>
          </a:p>
          <a:p>
            <a:pPr algn="just"/>
            <a:endParaRPr lang="fr-FR" sz="2000" dirty="0"/>
          </a:p>
          <a:p>
            <a:pPr algn="just"/>
            <a:r>
              <a:rPr lang="fr-FR" sz="2000" dirty="0"/>
              <a:t>La scène de l’Ascension pourrait faire partie d’un cycle narratif court composé de quatre ou cinq miniatures de pleine page qui n’ont pas été conservées. Elle pourraient être précédée des scènes de </a:t>
            </a:r>
            <a:r>
              <a:rPr lang="fr-FR" sz="2000" i="1" dirty="0"/>
              <a:t>l’Annonciation/Nativité</a:t>
            </a:r>
            <a:r>
              <a:rPr lang="fr-FR" sz="2000" dirty="0"/>
              <a:t>, du </a:t>
            </a:r>
            <a:r>
              <a:rPr lang="fr-FR" sz="2000" i="1" dirty="0"/>
              <a:t>Baptême</a:t>
            </a:r>
            <a:r>
              <a:rPr lang="fr-FR" sz="2000" dirty="0"/>
              <a:t> et de la </a:t>
            </a:r>
            <a:r>
              <a:rPr lang="fr-FR" sz="2000" i="1" dirty="0"/>
              <a:t>Crucifixion</a:t>
            </a:r>
            <a:r>
              <a:rPr lang="fr-FR" sz="2000" dirty="0"/>
              <a:t>/</a:t>
            </a:r>
            <a:r>
              <a:rPr lang="fr-FR" sz="2000" i="1" dirty="0"/>
              <a:t>Résurrection</a:t>
            </a:r>
            <a:r>
              <a:rPr lang="fr-FR" sz="2000" dirty="0"/>
              <a:t>. </a:t>
            </a:r>
            <a:r>
              <a:rPr lang="fr-FR" sz="2000" dirty="0">
                <a:cs typeface="Arial" panose="020B0604020202020204" pitchFamily="34" charset="0"/>
              </a:rPr>
              <a:t>À</a:t>
            </a:r>
            <a:r>
              <a:rPr lang="fr-FR" sz="2000" dirty="0"/>
              <a:t> l’instar des manuscrits du cercle byzantin, ce cycle de fêtes aurait ainsi une dimension historiée plus importante à comparer aux autres évangiles enluminés de cette période. </a:t>
            </a:r>
          </a:p>
          <a:p>
            <a:pPr algn="just"/>
            <a:endParaRPr lang="fr-FR" sz="2000" dirty="0"/>
          </a:p>
          <a:p>
            <a:pPr algn="just"/>
            <a:r>
              <a:rPr lang="fr-FR" sz="2000" dirty="0"/>
              <a:t>La miniature de l’Ascension témoigne, par ailleurs, de l’emploi par l’enlumineur arménien d’un style original et véritablement autochtone où la recherche de l'effet décoratif l'emporte souvent sur le souci de la narration et du réalisme.</a:t>
            </a:r>
          </a:p>
          <a:p>
            <a:pPr indent="-228600">
              <a:lnSpc>
                <a:spcPct val="90000"/>
              </a:lnSpc>
              <a:buFont typeface="Arial" panose="020B0604020202020204" pitchFamily="34" charset="0"/>
              <a:buChar char="•"/>
            </a:pPr>
            <a:endParaRPr lang="en-US" sz="1300" dirty="0"/>
          </a:p>
          <a:p>
            <a:pPr indent="-228600">
              <a:lnSpc>
                <a:spcPct val="90000"/>
              </a:lnSpc>
              <a:buFont typeface="Arial" panose="020B0604020202020204" pitchFamily="34" charset="0"/>
              <a:buChar char="•"/>
            </a:pPr>
            <a:endParaRPr lang="en-US" sz="1300" dirty="0"/>
          </a:p>
          <a:p>
            <a:pPr>
              <a:lnSpc>
                <a:spcPct val="90000"/>
              </a:lnSpc>
              <a:spcAft>
                <a:spcPts val="600"/>
              </a:spcAft>
            </a:pPr>
            <a:endParaRPr lang="en-US" sz="1300" dirty="0">
              <a:effectLst/>
            </a:endParaRPr>
          </a:p>
        </p:txBody>
      </p:sp>
      <p:pic>
        <p:nvPicPr>
          <p:cNvPr id="5" name="Picture 2">
            <a:extLst>
              <a:ext uri="{FF2B5EF4-FFF2-40B4-BE49-F238E27FC236}">
                <a16:creationId xmlns:a16="http://schemas.microsoft.com/office/drawing/2014/main" id="{9FD60F74-B779-4213-B840-B4357F1476D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9509" y="1069165"/>
            <a:ext cx="3800857" cy="495225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1879194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7B80913-2E8E-484A-ADC7-A8E6216405E5}"/>
              </a:ext>
            </a:extLst>
          </p:cNvPr>
          <p:cNvSpPr/>
          <p:nvPr/>
        </p:nvSpPr>
        <p:spPr>
          <a:xfrm>
            <a:off x="593387" y="94131"/>
            <a:ext cx="5048655" cy="846307"/>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2800" cap="small" dirty="0" err="1"/>
              <a:t>L’Évangile</a:t>
            </a:r>
            <a:r>
              <a:rPr lang="en-US" sz="2800" cap="small" dirty="0"/>
              <a:t> de la collection de Vienne, Ms. 697, </a:t>
            </a:r>
            <a:r>
              <a:rPr lang="en-US" sz="2800" cap="small" dirty="0" err="1"/>
              <a:t>Xe</a:t>
            </a:r>
            <a:r>
              <a:rPr lang="en-US" sz="2800" cap="small" dirty="0"/>
              <a:t> siècle</a:t>
            </a:r>
          </a:p>
        </p:txBody>
      </p:sp>
      <p:sp>
        <p:nvSpPr>
          <p:cNvPr id="4" name="Rectangle 3">
            <a:extLst>
              <a:ext uri="{FF2B5EF4-FFF2-40B4-BE49-F238E27FC236}">
                <a16:creationId xmlns:a16="http://schemas.microsoft.com/office/drawing/2014/main" id="{EB740F4B-2E7B-4F6E-96FA-CB51C3251E2E}"/>
              </a:ext>
            </a:extLst>
          </p:cNvPr>
          <p:cNvSpPr/>
          <p:nvPr/>
        </p:nvSpPr>
        <p:spPr>
          <a:xfrm>
            <a:off x="593387" y="4426086"/>
            <a:ext cx="11313268" cy="2178996"/>
          </a:xfrm>
          <a:prstGeom prst="rect">
            <a:avLst/>
          </a:prstGeom>
        </p:spPr>
        <p:txBody>
          <a:bodyPr vert="horz" lIns="91440" tIns="45720" rIns="91440" bIns="45720" rtlCol="0">
            <a:normAutofit/>
          </a:bodyPr>
          <a:lstStyle/>
          <a:p>
            <a:r>
              <a:rPr lang="fr-FR" sz="1400" dirty="0"/>
              <a:t>Un cycle de fêtes relativement complet nous a été conservé dans l’</a:t>
            </a:r>
            <a:r>
              <a:rPr lang="fr-FR" sz="1400" dirty="0">
                <a:cs typeface="Arial" panose="020B0604020202020204" pitchFamily="34" charset="0"/>
              </a:rPr>
              <a:t>É</a:t>
            </a:r>
            <a:r>
              <a:rPr lang="fr-FR" sz="1400" dirty="0"/>
              <a:t>vangile 697 du Xe siècle de la collection de Vienne, qui comprend les scènes du </a:t>
            </a:r>
            <a:r>
              <a:rPr lang="fr-FR" sz="1400" i="1" dirty="0"/>
              <a:t>Sacrifice d'Abraham</a:t>
            </a:r>
            <a:r>
              <a:rPr lang="fr-FR" sz="1400" dirty="0"/>
              <a:t>, de </a:t>
            </a:r>
            <a:r>
              <a:rPr lang="fr-FR" sz="1400" i="1" dirty="0"/>
              <a:t>l'Annonciation</a:t>
            </a:r>
            <a:r>
              <a:rPr lang="fr-FR" sz="1400" dirty="0"/>
              <a:t>, de la </a:t>
            </a:r>
            <a:r>
              <a:rPr lang="fr-FR" sz="1400" i="1" dirty="0"/>
              <a:t>Nativité</a:t>
            </a:r>
            <a:r>
              <a:rPr lang="fr-FR" sz="1400" dirty="0"/>
              <a:t>, du </a:t>
            </a:r>
            <a:r>
              <a:rPr lang="fr-FR" sz="1400" i="1" dirty="0"/>
              <a:t>Baptême</a:t>
            </a:r>
            <a:r>
              <a:rPr lang="fr-FR" sz="1400" dirty="0"/>
              <a:t> et de la </a:t>
            </a:r>
            <a:r>
              <a:rPr lang="fr-FR" sz="1400" i="1" dirty="0"/>
              <a:t>Crucifixion</a:t>
            </a:r>
            <a:r>
              <a:rPr lang="fr-FR" sz="1400" dirty="0"/>
              <a:t>. </a:t>
            </a:r>
          </a:p>
          <a:p>
            <a:r>
              <a:rPr lang="fr-FR" sz="1400" dirty="0"/>
              <a:t>Présentes dans quelques manuscrits des XIe-XIIe siècles, les représentations de la Crucifixion sont rares au sein du cycles des fêtes des manuscrits arméniens. La scène de la Crucifixion de l’</a:t>
            </a:r>
            <a:r>
              <a:rPr lang="fr-FR" sz="1400" dirty="0">
                <a:cs typeface="Arial" panose="020B0604020202020204" pitchFamily="34" charset="0"/>
              </a:rPr>
              <a:t>É</a:t>
            </a:r>
            <a:r>
              <a:rPr lang="fr-FR" sz="1400" dirty="0"/>
              <a:t>vangile de Vienne est la plus ancienne qui nous soit parvenue. </a:t>
            </a:r>
          </a:p>
          <a:p>
            <a:r>
              <a:rPr lang="fr-FR" sz="1400" dirty="0"/>
              <a:t>Le choix des thèmes qui suivent le récit évangélique en évoquant les épisodes clés de la vie et de la passion du Christ montre que le programme iconographique de ce </a:t>
            </a:r>
            <a:r>
              <a:rPr lang="fr-FR" sz="1400" dirty="0" err="1"/>
              <a:t>tétraévangile</a:t>
            </a:r>
            <a:r>
              <a:rPr lang="fr-FR" sz="1400" dirty="0"/>
              <a:t> se situe entre la tradition narrative-didactique et la méthode qui privilégie l'enseignement de la doctrine via des scènes choisies et juxtaposées. </a:t>
            </a:r>
          </a:p>
          <a:p>
            <a:r>
              <a:rPr lang="fr-FR" sz="1400" dirty="0"/>
              <a:t>L'interprétation typologique de histoire du salut occupe toujours une place importante et se trouve mise en avant par l’association des épisodes évangéliques et bibliques. La scène du Sacrifice d'Abraham continue à jouir d’une grande popularité auprès des iconographes jusqu'en XIe siècle. </a:t>
            </a:r>
          </a:p>
          <a:p>
            <a:pPr indent="-228600">
              <a:lnSpc>
                <a:spcPct val="90000"/>
              </a:lnSpc>
              <a:buFont typeface="Arial" panose="020B0604020202020204" pitchFamily="34" charset="0"/>
              <a:buChar char="•"/>
            </a:pPr>
            <a:endParaRPr lang="en-US" sz="1300" dirty="0"/>
          </a:p>
          <a:p>
            <a:pPr indent="-228600">
              <a:lnSpc>
                <a:spcPct val="90000"/>
              </a:lnSpc>
              <a:buFont typeface="Arial" panose="020B0604020202020204" pitchFamily="34" charset="0"/>
              <a:buChar char="•"/>
            </a:pPr>
            <a:endParaRPr lang="en-US" sz="1300" dirty="0"/>
          </a:p>
          <a:p>
            <a:pPr>
              <a:lnSpc>
                <a:spcPct val="90000"/>
              </a:lnSpc>
              <a:spcAft>
                <a:spcPts val="600"/>
              </a:spcAft>
            </a:pPr>
            <a:endParaRPr lang="en-US" sz="1300" dirty="0">
              <a:effectLst/>
            </a:endParaRPr>
          </a:p>
        </p:txBody>
      </p:sp>
      <p:pic>
        <p:nvPicPr>
          <p:cNvPr id="5" name="Picture 4" descr="Une image contenant texte, livre, photo, couvert&#10;&#10;Description générée automatiquement">
            <a:extLst>
              <a:ext uri="{FF2B5EF4-FFF2-40B4-BE49-F238E27FC236}">
                <a16:creationId xmlns:a16="http://schemas.microsoft.com/office/drawing/2014/main" id="{19752174-6EAC-491C-B78E-28A0FECE5F7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9279" y="1179494"/>
            <a:ext cx="2158972" cy="303013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 name="Picture 2" descr="Une image contenant texte, photo, vieux, tissu&#10;&#10;Description générée automatiquement">
            <a:extLst>
              <a:ext uri="{FF2B5EF4-FFF2-40B4-BE49-F238E27FC236}">
                <a16:creationId xmlns:a16="http://schemas.microsoft.com/office/drawing/2014/main" id="{B409BF93-5775-4AA1-95BC-4460EE1DB90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98503" y="1116107"/>
            <a:ext cx="2126798" cy="309352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1" name="Picture 5" descr="Une image contenant table, photo, tissu, vieux&#10;&#10;Description générée automatiquement">
            <a:extLst>
              <a:ext uri="{FF2B5EF4-FFF2-40B4-BE49-F238E27FC236}">
                <a16:creationId xmlns:a16="http://schemas.microsoft.com/office/drawing/2014/main" id="{2608B727-021A-405A-A25C-34C4CE06F71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492494" y="1156894"/>
            <a:ext cx="2193328" cy="311110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2" name="Picture 6" descr="Une image contenant tissu&#10;&#10;Description générée automatiquement">
            <a:extLst>
              <a:ext uri="{FF2B5EF4-FFF2-40B4-BE49-F238E27FC236}">
                <a16:creationId xmlns:a16="http://schemas.microsoft.com/office/drawing/2014/main" id="{4B571D00-3E93-4A31-83D9-25A63BD323C5}"/>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9162586" y="1128346"/>
            <a:ext cx="2403601" cy="309352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3891206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7B80913-2E8E-484A-ADC7-A8E6216405E5}"/>
              </a:ext>
            </a:extLst>
          </p:cNvPr>
          <p:cNvSpPr/>
          <p:nvPr/>
        </p:nvSpPr>
        <p:spPr>
          <a:xfrm>
            <a:off x="6096000" y="386257"/>
            <a:ext cx="5651769" cy="839429"/>
          </a:xfrm>
          <a:prstGeom prst="rect">
            <a:avLst/>
          </a:prstGeom>
        </p:spPr>
        <p:txBody>
          <a:bodyPr vert="horz" lIns="91440" tIns="45720" rIns="91440" bIns="45720" rtlCol="0" anchor="b">
            <a:normAutofit fontScale="85000" lnSpcReduction="10000"/>
          </a:bodyPr>
          <a:lstStyle/>
          <a:p>
            <a:pPr algn="ctr">
              <a:lnSpc>
                <a:spcPct val="90000"/>
              </a:lnSpc>
              <a:spcBef>
                <a:spcPct val="0"/>
              </a:spcBef>
              <a:spcAft>
                <a:spcPts val="600"/>
              </a:spcAft>
            </a:pPr>
            <a:r>
              <a:rPr lang="en-US" sz="2800" b="1" cap="small" dirty="0">
                <a:latin typeface="+mj-lt"/>
                <a:ea typeface="+mj-ea"/>
                <a:cs typeface="+mj-cs"/>
              </a:rPr>
              <a:t>Les cycles </a:t>
            </a:r>
            <a:r>
              <a:rPr lang="en-US" sz="2800" b="1" cap="small" dirty="0" err="1">
                <a:latin typeface="+mj-lt"/>
                <a:ea typeface="+mj-ea"/>
                <a:cs typeface="+mj-cs"/>
              </a:rPr>
              <a:t>narratifs</a:t>
            </a:r>
            <a:r>
              <a:rPr lang="en-US" sz="2800" b="1" cap="small" dirty="0">
                <a:latin typeface="+mj-lt"/>
                <a:ea typeface="+mj-ea"/>
                <a:cs typeface="+mj-cs"/>
              </a:rPr>
              <a:t>  </a:t>
            </a:r>
          </a:p>
          <a:p>
            <a:pPr algn="ctr">
              <a:lnSpc>
                <a:spcPct val="90000"/>
              </a:lnSpc>
              <a:spcBef>
                <a:spcPct val="0"/>
              </a:spcBef>
              <a:spcAft>
                <a:spcPts val="600"/>
              </a:spcAft>
            </a:pPr>
            <a:r>
              <a:rPr lang="en-US" sz="2800" b="1" cap="small" dirty="0">
                <a:latin typeface="+mj-lt"/>
                <a:ea typeface="+mj-ea"/>
                <a:cs typeface="+mj-cs"/>
              </a:rPr>
              <a:t>dans les </a:t>
            </a:r>
            <a:r>
              <a:rPr lang="en-US" sz="2800" b="1" cap="small" dirty="0" err="1">
                <a:latin typeface="+mj-lt"/>
                <a:ea typeface="+mj-ea"/>
                <a:cs typeface="+mj-cs"/>
              </a:rPr>
              <a:t>manuscrits</a:t>
            </a:r>
            <a:r>
              <a:rPr lang="en-US" sz="2800" b="1" cap="small" dirty="0">
                <a:latin typeface="+mj-lt"/>
                <a:ea typeface="+mj-ea"/>
                <a:cs typeface="+mj-cs"/>
              </a:rPr>
              <a:t> </a:t>
            </a:r>
            <a:r>
              <a:rPr lang="en-US" sz="2800" b="1" cap="small" dirty="0" err="1">
                <a:latin typeface="+mj-lt"/>
                <a:ea typeface="+mj-ea"/>
                <a:cs typeface="+mj-cs"/>
              </a:rPr>
              <a:t>enluminés</a:t>
            </a:r>
            <a:r>
              <a:rPr lang="en-US" sz="2800" b="1" cap="small" dirty="0">
                <a:latin typeface="+mj-lt"/>
                <a:ea typeface="+mj-ea"/>
                <a:cs typeface="+mj-cs"/>
              </a:rPr>
              <a:t> du </a:t>
            </a:r>
            <a:r>
              <a:rPr lang="en-US" sz="2800" b="1" cap="small" dirty="0" err="1">
                <a:latin typeface="+mj-lt"/>
                <a:ea typeface="+mj-ea"/>
                <a:cs typeface="+mj-cs"/>
              </a:rPr>
              <a:t>XIe</a:t>
            </a:r>
            <a:r>
              <a:rPr lang="en-US" sz="2800" b="1" cap="small" dirty="0">
                <a:latin typeface="+mj-lt"/>
                <a:ea typeface="+mj-ea"/>
                <a:cs typeface="+mj-cs"/>
              </a:rPr>
              <a:t> siècle</a:t>
            </a:r>
          </a:p>
        </p:txBody>
      </p:sp>
      <p:sp>
        <p:nvSpPr>
          <p:cNvPr id="4" name="Rectangle 3">
            <a:extLst>
              <a:ext uri="{FF2B5EF4-FFF2-40B4-BE49-F238E27FC236}">
                <a16:creationId xmlns:a16="http://schemas.microsoft.com/office/drawing/2014/main" id="{EB740F4B-2E7B-4F6E-96FA-CB51C3251E2E}"/>
              </a:ext>
            </a:extLst>
          </p:cNvPr>
          <p:cNvSpPr/>
          <p:nvPr/>
        </p:nvSpPr>
        <p:spPr>
          <a:xfrm>
            <a:off x="5785435" y="1510511"/>
            <a:ext cx="5955850" cy="4698460"/>
          </a:xfrm>
          <a:prstGeom prst="rect">
            <a:avLst/>
          </a:prstGeom>
        </p:spPr>
        <p:txBody>
          <a:bodyPr vert="horz" lIns="91440" tIns="45720" rIns="91440" bIns="45720" rtlCol="0">
            <a:normAutofit/>
          </a:bodyPr>
          <a:lstStyle/>
          <a:p>
            <a:pPr indent="-228600">
              <a:lnSpc>
                <a:spcPct val="90000"/>
              </a:lnSpc>
              <a:buFont typeface="Arial" panose="020B0604020202020204" pitchFamily="34" charset="0"/>
              <a:buChar char="•"/>
            </a:pPr>
            <a:endParaRPr lang="en-US" sz="1300" dirty="0"/>
          </a:p>
          <a:p>
            <a:pPr indent="-228600">
              <a:lnSpc>
                <a:spcPct val="90000"/>
              </a:lnSpc>
              <a:buFont typeface="Arial" panose="020B0604020202020204" pitchFamily="34" charset="0"/>
              <a:buChar char="•"/>
            </a:pPr>
            <a:endParaRPr lang="en-US" sz="1300" dirty="0"/>
          </a:p>
          <a:p>
            <a:pPr>
              <a:lnSpc>
                <a:spcPct val="90000"/>
              </a:lnSpc>
              <a:spcAft>
                <a:spcPts val="600"/>
              </a:spcAft>
            </a:pPr>
            <a:endParaRPr lang="en-US" sz="1300" dirty="0">
              <a:effectLst/>
            </a:endParaRPr>
          </a:p>
        </p:txBody>
      </p:sp>
      <p:sp>
        <p:nvSpPr>
          <p:cNvPr id="2" name="Rectangle 1">
            <a:extLst>
              <a:ext uri="{FF2B5EF4-FFF2-40B4-BE49-F238E27FC236}">
                <a16:creationId xmlns:a16="http://schemas.microsoft.com/office/drawing/2014/main" id="{294B6538-9ABB-4378-83D7-BCF2001242DF}"/>
              </a:ext>
            </a:extLst>
          </p:cNvPr>
          <p:cNvSpPr/>
          <p:nvPr/>
        </p:nvSpPr>
        <p:spPr>
          <a:xfrm>
            <a:off x="6096000" y="2217906"/>
            <a:ext cx="5651769" cy="2246769"/>
          </a:xfrm>
          <a:prstGeom prst="rect">
            <a:avLst/>
          </a:prstGeom>
        </p:spPr>
        <p:txBody>
          <a:bodyPr wrap="square">
            <a:spAutoFit/>
          </a:bodyPr>
          <a:lstStyle/>
          <a:p>
            <a:pPr algn="just"/>
            <a:r>
              <a:rPr lang="fr-FR" sz="1400" dirty="0">
                <a:solidFill>
                  <a:srgbClr val="231F20"/>
                </a:solidFill>
              </a:rPr>
              <a:t>Au cours de la première moitié du XIe siècle, l’Arménie, sous les dynasties des </a:t>
            </a:r>
            <a:r>
              <a:rPr lang="fr-FR" sz="1400" dirty="0" err="1">
                <a:solidFill>
                  <a:srgbClr val="231F20"/>
                </a:solidFill>
              </a:rPr>
              <a:t>Bagratouni</a:t>
            </a:r>
            <a:r>
              <a:rPr lang="fr-FR" sz="1400" dirty="0">
                <a:solidFill>
                  <a:srgbClr val="231F20"/>
                </a:solidFill>
              </a:rPr>
              <a:t>, des </a:t>
            </a:r>
            <a:r>
              <a:rPr lang="fr-FR" sz="1400" dirty="0" err="1">
                <a:solidFill>
                  <a:srgbClr val="231F20"/>
                </a:solidFill>
              </a:rPr>
              <a:t>Artzruni</a:t>
            </a:r>
            <a:r>
              <a:rPr lang="fr-FR" sz="1400" dirty="0">
                <a:solidFill>
                  <a:srgbClr val="231F20"/>
                </a:solidFill>
              </a:rPr>
              <a:t> et d’autres, connut une grande prospérité.</a:t>
            </a:r>
          </a:p>
          <a:p>
            <a:pPr algn="just"/>
            <a:r>
              <a:rPr lang="fr-FR" sz="1400" dirty="0">
                <a:solidFill>
                  <a:srgbClr val="231F20"/>
                </a:solidFill>
              </a:rPr>
              <a:t>Nous connaissons de cette période environ quarante Évangiles illustrés, ainsi que des fragments, dont une quinzaine contiennent une ou plusieurs miniatures narratives. Cet ensemble représente plus de trois fois la quantité de documents des deux siècles précédents. </a:t>
            </a:r>
          </a:p>
          <a:p>
            <a:pPr algn="just"/>
            <a:r>
              <a:rPr lang="fr-FR" sz="1400" dirty="0">
                <a:solidFill>
                  <a:srgbClr val="231F20"/>
                </a:solidFill>
              </a:rPr>
              <a:t>Cinq de ces manuscrits comprennent un cycle liminaire composé de sept à quinze miniatures. On y trouve pour la première fois les scènes de la </a:t>
            </a:r>
            <a:r>
              <a:rPr lang="fr-FR" sz="1400" i="1" dirty="0">
                <a:solidFill>
                  <a:srgbClr val="231F20"/>
                </a:solidFill>
              </a:rPr>
              <a:t>Visitation</a:t>
            </a:r>
            <a:r>
              <a:rPr lang="fr-FR" sz="1400" dirty="0">
                <a:solidFill>
                  <a:srgbClr val="231F20"/>
                </a:solidFill>
              </a:rPr>
              <a:t>, de la </a:t>
            </a:r>
            <a:r>
              <a:rPr lang="fr-FR" sz="1400" i="1" dirty="0">
                <a:solidFill>
                  <a:srgbClr val="231F20"/>
                </a:solidFill>
              </a:rPr>
              <a:t>Cène</a:t>
            </a:r>
            <a:r>
              <a:rPr lang="fr-FR" sz="1400" dirty="0">
                <a:solidFill>
                  <a:srgbClr val="231F20"/>
                </a:solidFill>
              </a:rPr>
              <a:t>, de la </a:t>
            </a:r>
            <a:r>
              <a:rPr lang="fr-FR" sz="1400" i="1" dirty="0">
                <a:solidFill>
                  <a:srgbClr val="231F20"/>
                </a:solidFill>
              </a:rPr>
              <a:t>Trahison de Judas</a:t>
            </a:r>
            <a:r>
              <a:rPr lang="fr-FR" sz="1400" dirty="0">
                <a:solidFill>
                  <a:srgbClr val="231F20"/>
                </a:solidFill>
              </a:rPr>
              <a:t>, la </a:t>
            </a:r>
            <a:r>
              <a:rPr lang="fr-FR" sz="1400" i="1" dirty="0">
                <a:solidFill>
                  <a:srgbClr val="231F20"/>
                </a:solidFill>
              </a:rPr>
              <a:t>Descente de croix</a:t>
            </a:r>
            <a:r>
              <a:rPr lang="fr-FR" sz="1400" dirty="0">
                <a:solidFill>
                  <a:srgbClr val="231F20"/>
                </a:solidFill>
              </a:rPr>
              <a:t>, la </a:t>
            </a:r>
            <a:r>
              <a:rPr lang="fr-FR" sz="1400" i="1" dirty="0">
                <a:solidFill>
                  <a:srgbClr val="231F20"/>
                </a:solidFill>
              </a:rPr>
              <a:t>Mise au tombeau</a:t>
            </a:r>
            <a:r>
              <a:rPr lang="fr-FR" sz="1400" dirty="0">
                <a:solidFill>
                  <a:srgbClr val="231F20"/>
                </a:solidFill>
              </a:rPr>
              <a:t>, les </a:t>
            </a:r>
            <a:r>
              <a:rPr lang="fr-FR" sz="1400" i="1" dirty="0">
                <a:solidFill>
                  <a:srgbClr val="231F20"/>
                </a:solidFill>
              </a:rPr>
              <a:t>Femmes et le tombeau vide </a:t>
            </a:r>
            <a:r>
              <a:rPr lang="fr-FR" sz="1400" dirty="0">
                <a:solidFill>
                  <a:srgbClr val="231F20"/>
                </a:solidFill>
              </a:rPr>
              <a:t>(</a:t>
            </a:r>
            <a:r>
              <a:rPr lang="fr-FR" sz="1400" i="1" dirty="0">
                <a:solidFill>
                  <a:srgbClr val="231F20"/>
                </a:solidFill>
              </a:rPr>
              <a:t>Résurrection</a:t>
            </a:r>
            <a:r>
              <a:rPr lang="fr-FR" sz="1400" dirty="0">
                <a:solidFill>
                  <a:srgbClr val="231F20"/>
                </a:solidFill>
              </a:rPr>
              <a:t>) et la </a:t>
            </a:r>
            <a:r>
              <a:rPr lang="fr-FR" sz="1400" i="1" dirty="0">
                <a:solidFill>
                  <a:srgbClr val="231F20"/>
                </a:solidFill>
              </a:rPr>
              <a:t>Pentecôte.</a:t>
            </a:r>
            <a:endParaRPr lang="fr-FR" sz="1400" dirty="0"/>
          </a:p>
        </p:txBody>
      </p:sp>
      <p:pic>
        <p:nvPicPr>
          <p:cNvPr id="8" name="Picture 6">
            <a:extLst>
              <a:ext uri="{FF2B5EF4-FFF2-40B4-BE49-F238E27FC236}">
                <a16:creationId xmlns:a16="http://schemas.microsoft.com/office/drawing/2014/main" id="{E4E99E83-9202-4D24-8A0D-6CC55A60E94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503" r="3" b="3"/>
          <a:stretch/>
        </p:blipFill>
        <p:spPr bwMode="auto">
          <a:xfrm>
            <a:off x="695512" y="1926077"/>
            <a:ext cx="5089923" cy="308117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1023975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7B80913-2E8E-484A-ADC7-A8E6216405E5}"/>
              </a:ext>
            </a:extLst>
          </p:cNvPr>
          <p:cNvSpPr/>
          <p:nvPr/>
        </p:nvSpPr>
        <p:spPr>
          <a:xfrm>
            <a:off x="5894962" y="571082"/>
            <a:ext cx="5651769" cy="839429"/>
          </a:xfrm>
          <a:prstGeom prst="rect">
            <a:avLst/>
          </a:prstGeom>
        </p:spPr>
        <p:txBody>
          <a:bodyPr vert="horz" lIns="91440" tIns="45720" rIns="91440" bIns="45720" rtlCol="0" anchor="b">
            <a:normAutofit fontScale="92500" lnSpcReduction="10000"/>
          </a:bodyPr>
          <a:lstStyle/>
          <a:p>
            <a:pPr algn="ctr">
              <a:lnSpc>
                <a:spcPct val="90000"/>
              </a:lnSpc>
              <a:spcBef>
                <a:spcPct val="0"/>
              </a:spcBef>
              <a:spcAft>
                <a:spcPts val="600"/>
              </a:spcAft>
            </a:pPr>
            <a:r>
              <a:rPr lang="en-US" sz="2800" b="1" cap="small" dirty="0" err="1">
                <a:latin typeface="+mj-lt"/>
                <a:ea typeface="+mj-ea"/>
                <a:cs typeface="+mj-cs"/>
              </a:rPr>
              <a:t>L’Évangile</a:t>
            </a:r>
            <a:r>
              <a:rPr lang="en-US" sz="2800" b="1" cap="small" dirty="0">
                <a:latin typeface="+mj-lt"/>
                <a:ea typeface="+mj-ea"/>
                <a:cs typeface="+mj-cs"/>
              </a:rPr>
              <a:t> de </a:t>
            </a:r>
            <a:r>
              <a:rPr lang="en-US" sz="2800" b="1" cap="small" dirty="0" err="1">
                <a:latin typeface="+mj-lt"/>
                <a:ea typeface="+mj-ea"/>
                <a:cs typeface="+mj-cs"/>
              </a:rPr>
              <a:t>Mughni</a:t>
            </a:r>
            <a:r>
              <a:rPr lang="en-US" sz="2800" b="1" cap="small" dirty="0">
                <a:latin typeface="+mj-lt"/>
                <a:ea typeface="+mj-ea"/>
                <a:cs typeface="+mj-cs"/>
              </a:rPr>
              <a:t>, </a:t>
            </a:r>
          </a:p>
          <a:p>
            <a:pPr algn="ctr">
              <a:lnSpc>
                <a:spcPct val="90000"/>
              </a:lnSpc>
              <a:spcBef>
                <a:spcPct val="0"/>
              </a:spcBef>
              <a:spcAft>
                <a:spcPts val="600"/>
              </a:spcAft>
            </a:pPr>
            <a:r>
              <a:rPr lang="en-US" sz="2800" b="1" cap="small" dirty="0" err="1">
                <a:latin typeface="+mj-lt"/>
                <a:ea typeface="+mj-ea"/>
                <a:cs typeface="+mj-cs"/>
              </a:rPr>
              <a:t>Matenadaran</a:t>
            </a:r>
            <a:r>
              <a:rPr lang="en-US" sz="2800" b="1" cap="small" dirty="0">
                <a:latin typeface="+mj-lt"/>
                <a:ea typeface="+mj-ea"/>
                <a:cs typeface="+mj-cs"/>
              </a:rPr>
              <a:t>, Ms. 7736,  </a:t>
            </a:r>
            <a:r>
              <a:rPr lang="en-US" sz="2800" b="1" cap="small" dirty="0" err="1">
                <a:latin typeface="+mj-lt"/>
                <a:ea typeface="+mj-ea"/>
                <a:cs typeface="+mj-cs"/>
              </a:rPr>
              <a:t>XIe</a:t>
            </a:r>
            <a:r>
              <a:rPr lang="en-US" sz="2800" b="1" cap="small" dirty="0">
                <a:latin typeface="+mj-lt"/>
                <a:ea typeface="+mj-ea"/>
                <a:cs typeface="+mj-cs"/>
              </a:rPr>
              <a:t> siècle</a:t>
            </a:r>
          </a:p>
        </p:txBody>
      </p:sp>
      <p:sp>
        <p:nvSpPr>
          <p:cNvPr id="4" name="Rectangle 3">
            <a:extLst>
              <a:ext uri="{FF2B5EF4-FFF2-40B4-BE49-F238E27FC236}">
                <a16:creationId xmlns:a16="http://schemas.microsoft.com/office/drawing/2014/main" id="{EB740F4B-2E7B-4F6E-96FA-CB51C3251E2E}"/>
              </a:ext>
            </a:extLst>
          </p:cNvPr>
          <p:cNvSpPr/>
          <p:nvPr/>
        </p:nvSpPr>
        <p:spPr>
          <a:xfrm>
            <a:off x="5562014" y="1588332"/>
            <a:ext cx="6130633" cy="4698586"/>
          </a:xfrm>
          <a:prstGeom prst="rect">
            <a:avLst/>
          </a:prstGeom>
        </p:spPr>
        <p:txBody>
          <a:bodyPr vert="horz" lIns="91440" tIns="45720" rIns="91440" bIns="45720" rtlCol="0">
            <a:normAutofit fontScale="92500" lnSpcReduction="10000"/>
          </a:bodyPr>
          <a:lstStyle/>
          <a:p>
            <a:pPr algn="just"/>
            <a:r>
              <a:rPr lang="fr-FR" sz="1500" dirty="0"/>
              <a:t>L’</a:t>
            </a:r>
            <a:r>
              <a:rPr lang="fr-FR" sz="1500" dirty="0">
                <a:cs typeface="Arial" panose="020B0604020202020204" pitchFamily="34" charset="0"/>
              </a:rPr>
              <a:t>É</a:t>
            </a:r>
            <a:r>
              <a:rPr lang="fr-FR" sz="1500" dirty="0"/>
              <a:t>vangile de </a:t>
            </a:r>
            <a:r>
              <a:rPr lang="fr-FR" sz="1500" dirty="0" err="1"/>
              <a:t>Mugni</a:t>
            </a:r>
            <a:r>
              <a:rPr lang="fr-FR" sz="1500" dirty="0"/>
              <a:t> est sans doute le manuscrit le plus richement illustré et le mieux conservé de toutes les </a:t>
            </a:r>
            <a:r>
              <a:rPr lang="fr-FR" sz="1500" dirty="0" err="1"/>
              <a:t>codices</a:t>
            </a:r>
            <a:r>
              <a:rPr lang="fr-FR" sz="1500" dirty="0"/>
              <a:t> qui nous sont parvenues du XIe siècle. Il nous a conservé un cycle des fêtes étendu exécuté dans un style somptueux qui a peu de parallèles dans l’art de cette période.   </a:t>
            </a:r>
          </a:p>
          <a:p>
            <a:pPr algn="just"/>
            <a:r>
              <a:rPr lang="fr-FR" sz="1500" dirty="0"/>
              <a:t>Les miniatures narratives reflètent quelques nouvelles influences byzantines tant sur le plan de l’iconographie que du style. </a:t>
            </a:r>
          </a:p>
          <a:p>
            <a:pPr algn="just"/>
            <a:r>
              <a:rPr lang="fr-FR" sz="1500" dirty="0">
                <a:cs typeface="Arial" panose="020B0604020202020204" pitchFamily="34" charset="0"/>
              </a:rPr>
              <a:t>À</a:t>
            </a:r>
            <a:r>
              <a:rPr lang="fr-FR" sz="1500" dirty="0"/>
              <a:t> partir du milieu du XIe siècle, aux décennies qui précèdent les invasions des turcs seldjoukides, Byzance exerce une influence considérable sur la vie politique et culturelle d’Arménie. Cela entraine la formation d'une aristocratie </a:t>
            </a:r>
            <a:r>
              <a:rPr lang="fr-FR" sz="1500" dirty="0" err="1"/>
              <a:t>grécophile</a:t>
            </a:r>
            <a:r>
              <a:rPr lang="fr-FR" sz="1500" dirty="0"/>
              <a:t> et la multiplication des échanges artistiques avec l'Empire de l'Orient. </a:t>
            </a:r>
          </a:p>
          <a:p>
            <a:pPr algn="just"/>
            <a:r>
              <a:rPr lang="fr-FR" sz="1500" dirty="0"/>
              <a:t>Le cycle de l’Evangile de </a:t>
            </a:r>
            <a:r>
              <a:rPr lang="fr-FR" sz="1500" dirty="0" err="1"/>
              <a:t>Mughni</a:t>
            </a:r>
            <a:r>
              <a:rPr lang="fr-FR" sz="1500" dirty="0"/>
              <a:t> composée de 11 miniatures de pleine page suit globalement les modèles iconographique byzantins, notamment pour ce qui concerne l’approche narrative ou historiée de la représentations des épisodes de la vie du Christ. Néanmoins, on y relève des détails iconographiques qui reflètent l’apport original des artistes arméniens: la personnification du fleuve Jourdain dans lequel Jésus Christ est baptisé et la colonne monumentale surmontée d'une croix au milieu du fleuve dans la scène du </a:t>
            </a:r>
            <a:r>
              <a:rPr lang="fr-FR" sz="1500" i="1" dirty="0"/>
              <a:t>Baptême</a:t>
            </a:r>
            <a:r>
              <a:rPr lang="fr-FR" sz="1500" dirty="0"/>
              <a:t>, les monticules qui remplacent les éléments architecturaux dans la scène de la Crucifixion, les huit rayons qui traversent l'auréole du Christ dans la scène de la Transfiguration.</a:t>
            </a:r>
          </a:p>
          <a:p>
            <a:pPr algn="just">
              <a:lnSpc>
                <a:spcPct val="90000"/>
              </a:lnSpc>
            </a:pPr>
            <a:r>
              <a:rPr lang="en-US" sz="1500" dirty="0"/>
              <a:t>Le décor architectural qui </a:t>
            </a:r>
            <a:r>
              <a:rPr lang="en-US" sz="1500" dirty="0" err="1"/>
              <a:t>sert</a:t>
            </a:r>
            <a:r>
              <a:rPr lang="en-US" sz="1500" dirty="0"/>
              <a:t> de fond pour </a:t>
            </a:r>
            <a:r>
              <a:rPr lang="en-US" sz="1500" dirty="0" err="1"/>
              <a:t>plusieurs</a:t>
            </a:r>
            <a:r>
              <a:rPr lang="en-US" sz="1500" dirty="0"/>
              <a:t> scenes du cycle </a:t>
            </a:r>
            <a:r>
              <a:rPr lang="en-US" sz="1500" dirty="0" err="1"/>
              <a:t>narratif</a:t>
            </a:r>
            <a:r>
              <a:rPr lang="en-US" sz="1500" dirty="0"/>
              <a:t> </a:t>
            </a:r>
            <a:r>
              <a:rPr lang="en-US" sz="1500" dirty="0" err="1"/>
              <a:t>présente</a:t>
            </a:r>
            <a:r>
              <a:rPr lang="en-US" sz="1500" dirty="0"/>
              <a:t> un </a:t>
            </a:r>
            <a:r>
              <a:rPr lang="en-US" sz="1500" dirty="0" err="1"/>
              <a:t>intérêt</a:t>
            </a:r>
            <a:r>
              <a:rPr lang="en-US" sz="1500" dirty="0"/>
              <a:t> </a:t>
            </a:r>
            <a:r>
              <a:rPr lang="en-US" sz="1500" dirty="0" err="1"/>
              <a:t>iconographique</a:t>
            </a:r>
            <a:r>
              <a:rPr lang="en-US" sz="1500" dirty="0"/>
              <a:t> particulier. </a:t>
            </a:r>
            <a:r>
              <a:rPr lang="en-US" sz="1500" dirty="0" err="1"/>
              <a:t>Renvoyant</a:t>
            </a:r>
            <a:r>
              <a:rPr lang="en-US" sz="1500" dirty="0"/>
              <a:t> aux monuments et martyria de Terre Sainte, le décor architectural </a:t>
            </a:r>
            <a:r>
              <a:rPr lang="en-US" sz="1500" dirty="0" err="1"/>
              <a:t>contribue</a:t>
            </a:r>
            <a:r>
              <a:rPr lang="en-US" sz="1500" dirty="0"/>
              <a:t> </a:t>
            </a:r>
            <a:r>
              <a:rPr lang="en-US" sz="1500" dirty="0" err="1"/>
              <a:t>considérablement</a:t>
            </a:r>
            <a:r>
              <a:rPr lang="en-US" sz="1500" dirty="0"/>
              <a:t> à la dimension </a:t>
            </a:r>
            <a:r>
              <a:rPr lang="en-US" sz="1500" dirty="0" err="1"/>
              <a:t>interprétative</a:t>
            </a:r>
            <a:r>
              <a:rPr lang="en-US" sz="1500" dirty="0"/>
              <a:t> des images </a:t>
            </a:r>
            <a:r>
              <a:rPr lang="en-US" sz="1500" dirty="0" err="1"/>
              <a:t>illustrant</a:t>
            </a:r>
            <a:r>
              <a:rPr lang="en-US" sz="1500" dirty="0"/>
              <a:t> les </a:t>
            </a:r>
            <a:r>
              <a:rPr lang="en-US" sz="1500" dirty="0" err="1"/>
              <a:t>épisodes</a:t>
            </a:r>
            <a:r>
              <a:rPr lang="en-US" sz="1500" dirty="0"/>
              <a:t> </a:t>
            </a:r>
            <a:r>
              <a:rPr lang="en-US" sz="1500" dirty="0" err="1"/>
              <a:t>clés</a:t>
            </a:r>
            <a:r>
              <a:rPr lang="en-US" sz="1500" dirty="0"/>
              <a:t> du </a:t>
            </a:r>
            <a:r>
              <a:rPr lang="en-US" sz="1500" dirty="0" err="1"/>
              <a:t>récit</a:t>
            </a:r>
            <a:r>
              <a:rPr lang="en-US" sz="1500" dirty="0"/>
              <a:t> </a:t>
            </a:r>
            <a:r>
              <a:rPr lang="en-US" sz="1500" dirty="0" err="1"/>
              <a:t>évangélique</a:t>
            </a:r>
            <a:r>
              <a:rPr lang="en-US" sz="1500" dirty="0"/>
              <a:t>.    </a:t>
            </a:r>
          </a:p>
          <a:p>
            <a:pPr>
              <a:lnSpc>
                <a:spcPct val="90000"/>
              </a:lnSpc>
            </a:pPr>
            <a:endParaRPr lang="en-US" sz="1600" dirty="0"/>
          </a:p>
          <a:p>
            <a:pPr>
              <a:lnSpc>
                <a:spcPct val="90000"/>
              </a:lnSpc>
              <a:spcAft>
                <a:spcPts val="600"/>
              </a:spcAft>
            </a:pPr>
            <a:endParaRPr lang="en-US" sz="1300" dirty="0">
              <a:effectLst/>
            </a:endParaRPr>
          </a:p>
        </p:txBody>
      </p:sp>
      <p:pic>
        <p:nvPicPr>
          <p:cNvPr id="7" name="Picture 3">
            <a:extLst>
              <a:ext uri="{FF2B5EF4-FFF2-40B4-BE49-F238E27FC236}">
                <a16:creationId xmlns:a16="http://schemas.microsoft.com/office/drawing/2014/main" id="{D758F385-16AC-48B1-8CC4-F199A86DC5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1873" y="1588332"/>
            <a:ext cx="2984184" cy="44233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29076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D735DAB2-5A2A-44FF-AFE9-A5C90D6C63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454" y="1035050"/>
            <a:ext cx="3244851" cy="4787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43" name="Picture 3">
            <a:extLst>
              <a:ext uri="{FF2B5EF4-FFF2-40B4-BE49-F238E27FC236}">
                <a16:creationId xmlns:a16="http://schemas.microsoft.com/office/drawing/2014/main" id="{D0D6ABDC-8195-4BDC-8CCD-719FC6AD02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5417" y="1069975"/>
            <a:ext cx="3133725" cy="4645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44" name="Picture 4">
            <a:extLst>
              <a:ext uri="{FF2B5EF4-FFF2-40B4-BE49-F238E27FC236}">
                <a16:creationId xmlns:a16="http://schemas.microsoft.com/office/drawing/2014/main" id="{6FB113AA-6F58-4EDB-8331-AA74A635EE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3392" y="1035050"/>
            <a:ext cx="3163888" cy="4714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5" name="Rectangle 4">
            <a:extLst>
              <a:ext uri="{FF2B5EF4-FFF2-40B4-BE49-F238E27FC236}">
                <a16:creationId xmlns:a16="http://schemas.microsoft.com/office/drawing/2014/main" id="{F17A4600-F437-417F-A973-0177CFCEDFCA}"/>
              </a:ext>
            </a:extLst>
          </p:cNvPr>
          <p:cNvSpPr/>
          <p:nvPr/>
        </p:nvSpPr>
        <p:spPr>
          <a:xfrm>
            <a:off x="833086" y="208721"/>
            <a:ext cx="7097808" cy="1084912"/>
          </a:xfrm>
          <a:prstGeom prst="rect">
            <a:avLst/>
          </a:prstGeom>
        </p:spPr>
        <p:txBody>
          <a:bodyPr wrap="square">
            <a:spAutoFit/>
          </a:bodyPr>
          <a:lstStyle/>
          <a:p>
            <a:r>
              <a:rPr lang="fr-FR" dirty="0"/>
              <a:t>L’Évangile de </a:t>
            </a:r>
            <a:r>
              <a:rPr lang="fr-FR" dirty="0" err="1"/>
              <a:t>Mughni</a:t>
            </a:r>
            <a:r>
              <a:rPr lang="fr-FR" dirty="0"/>
              <a:t> (</a:t>
            </a:r>
            <a:r>
              <a:rPr lang="fr-FR" dirty="0" err="1"/>
              <a:t>Matenadaran</a:t>
            </a:r>
            <a:r>
              <a:rPr lang="fr-FR" dirty="0"/>
              <a:t>, Ms. 7736), XI</a:t>
            </a:r>
            <a:r>
              <a:rPr lang="fr-FR" kern="1400" cap="small" dirty="0"/>
              <a:t>e</a:t>
            </a:r>
            <a:r>
              <a:rPr lang="fr-FR" dirty="0"/>
              <a:t> </a:t>
            </a:r>
            <a:r>
              <a:rPr lang="fr-FR" kern="1400" cap="small" dirty="0"/>
              <a:t>siècle</a:t>
            </a:r>
            <a:endParaRPr lang="fr-FR" dirty="0"/>
          </a:p>
          <a:p>
            <a:r>
              <a:rPr lang="fr-FR" dirty="0"/>
              <a:t> </a:t>
            </a:r>
          </a:p>
          <a:p>
            <a:endParaRPr lang="fr-FR" kern="1400" cap="small" dirty="0">
              <a:ln>
                <a:noFill/>
              </a:ln>
              <a:solidFill>
                <a:schemeClr val="bg2">
                  <a:lumMod val="50000"/>
                </a:schemeClr>
              </a:solidFill>
              <a:effectLst/>
              <a:latin typeface="Times New Roman" panose="02020603050405020304" pitchFamily="18" charset="0"/>
            </a:endParaRPr>
          </a:p>
          <a:p>
            <a:r>
              <a:rPr lang="fr-FR" sz="1050" kern="1400" dirty="0">
                <a:ln>
                  <a:noFill/>
                </a:ln>
                <a:solidFill>
                  <a:srgbClr val="000000"/>
                </a:solidFill>
                <a:effectLst/>
                <a:latin typeface="Times New Roman" panose="02020603050405020304" pitchFamily="18" charset="0"/>
              </a:rPr>
              <a:t> </a:t>
            </a:r>
          </a:p>
        </p:txBody>
      </p:sp>
    </p:spTree>
    <p:extLst>
      <p:ext uri="{BB962C8B-B14F-4D97-AF65-F5344CB8AC3E}">
        <p14:creationId xmlns:p14="http://schemas.microsoft.com/office/powerpoint/2010/main" val="3600531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BB1DF870-DDCC-45F8-BB88-8E45714DC8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260" y="1033941"/>
            <a:ext cx="3370312" cy="49243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1267" name="Picture 3">
            <a:extLst>
              <a:ext uri="{FF2B5EF4-FFF2-40B4-BE49-F238E27FC236}">
                <a16:creationId xmlns:a16="http://schemas.microsoft.com/office/drawing/2014/main" id="{E1272F54-DC60-4AFC-B4E5-93645183ED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791" y="1044575"/>
            <a:ext cx="3412832" cy="49684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3" name="Image 2">
            <a:extLst>
              <a:ext uri="{FF2B5EF4-FFF2-40B4-BE49-F238E27FC236}">
                <a16:creationId xmlns:a16="http://schemas.microsoft.com/office/drawing/2014/main" id="{5BC55F0D-CE24-4274-8D37-6415F09B6D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87842" y="1044575"/>
            <a:ext cx="3487687" cy="4961440"/>
          </a:xfrm>
          <a:prstGeom prst="rect">
            <a:avLst/>
          </a:prstGeom>
        </p:spPr>
      </p:pic>
      <p:sp>
        <p:nvSpPr>
          <p:cNvPr id="9" name="Rectangle 8">
            <a:extLst>
              <a:ext uri="{FF2B5EF4-FFF2-40B4-BE49-F238E27FC236}">
                <a16:creationId xmlns:a16="http://schemas.microsoft.com/office/drawing/2014/main" id="{3A217C09-2164-4AF8-B356-F2D061BF0EC2}"/>
              </a:ext>
            </a:extLst>
          </p:cNvPr>
          <p:cNvSpPr/>
          <p:nvPr/>
        </p:nvSpPr>
        <p:spPr>
          <a:xfrm>
            <a:off x="677443" y="189266"/>
            <a:ext cx="7097808" cy="1084912"/>
          </a:xfrm>
          <a:prstGeom prst="rect">
            <a:avLst/>
          </a:prstGeom>
        </p:spPr>
        <p:txBody>
          <a:bodyPr wrap="square">
            <a:spAutoFit/>
          </a:bodyPr>
          <a:lstStyle/>
          <a:p>
            <a:r>
              <a:rPr lang="fr-FR" dirty="0"/>
              <a:t>L’Évangile de </a:t>
            </a:r>
            <a:r>
              <a:rPr lang="fr-FR" dirty="0" err="1"/>
              <a:t>Mughni</a:t>
            </a:r>
            <a:r>
              <a:rPr lang="fr-FR" dirty="0"/>
              <a:t> (</a:t>
            </a:r>
            <a:r>
              <a:rPr lang="fr-FR" dirty="0" err="1"/>
              <a:t>Matenadaran</a:t>
            </a:r>
            <a:r>
              <a:rPr lang="fr-FR" dirty="0"/>
              <a:t>, Ms. 7736), XI</a:t>
            </a:r>
            <a:r>
              <a:rPr lang="fr-FR" kern="1400" cap="small" dirty="0"/>
              <a:t>e</a:t>
            </a:r>
            <a:r>
              <a:rPr lang="fr-FR" dirty="0"/>
              <a:t> </a:t>
            </a:r>
            <a:r>
              <a:rPr lang="fr-FR" kern="1400" cap="small" dirty="0"/>
              <a:t>siècle</a:t>
            </a:r>
            <a:endParaRPr lang="fr-FR" dirty="0"/>
          </a:p>
          <a:p>
            <a:r>
              <a:rPr lang="fr-FR" dirty="0"/>
              <a:t> </a:t>
            </a:r>
          </a:p>
          <a:p>
            <a:endParaRPr lang="fr-FR" kern="1400" cap="small" dirty="0">
              <a:ln>
                <a:noFill/>
              </a:ln>
              <a:solidFill>
                <a:schemeClr val="bg2">
                  <a:lumMod val="50000"/>
                </a:schemeClr>
              </a:solidFill>
              <a:effectLst/>
              <a:latin typeface="Times New Roman" panose="02020603050405020304" pitchFamily="18" charset="0"/>
            </a:endParaRPr>
          </a:p>
          <a:p>
            <a:r>
              <a:rPr lang="fr-FR" sz="1050" kern="1400" dirty="0">
                <a:ln>
                  <a:noFill/>
                </a:ln>
                <a:solidFill>
                  <a:srgbClr val="000000"/>
                </a:solidFill>
                <a:effectLst/>
                <a:latin typeface="Times New Roman" panose="02020603050405020304" pitchFamily="18" charset="0"/>
              </a:rPr>
              <a:t> </a:t>
            </a:r>
          </a:p>
        </p:txBody>
      </p:sp>
    </p:spTree>
    <p:extLst>
      <p:ext uri="{BB962C8B-B14F-4D97-AF65-F5344CB8AC3E}">
        <p14:creationId xmlns:p14="http://schemas.microsoft.com/office/powerpoint/2010/main" val="39205390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a:extLst>
              <a:ext uri="{FF2B5EF4-FFF2-40B4-BE49-F238E27FC236}">
                <a16:creationId xmlns:a16="http://schemas.microsoft.com/office/drawing/2014/main" id="{D7B56939-3F82-45BC-9125-2A4EAC80F9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6124" y="874272"/>
            <a:ext cx="3596999" cy="5109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2292" name="Picture 4">
            <a:extLst>
              <a:ext uri="{FF2B5EF4-FFF2-40B4-BE49-F238E27FC236}">
                <a16:creationId xmlns:a16="http://schemas.microsoft.com/office/drawing/2014/main" id="{E6F21887-36E0-4A97-95E7-74620131E7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0797" y="920723"/>
            <a:ext cx="3346174" cy="50029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3110738D-B92B-43FB-BAC7-929A0C853723}"/>
              </a:ext>
            </a:extLst>
          </p:cNvPr>
          <p:cNvSpPr/>
          <p:nvPr/>
        </p:nvSpPr>
        <p:spPr>
          <a:xfrm>
            <a:off x="677443" y="189266"/>
            <a:ext cx="7097808" cy="1084912"/>
          </a:xfrm>
          <a:prstGeom prst="rect">
            <a:avLst/>
          </a:prstGeom>
        </p:spPr>
        <p:txBody>
          <a:bodyPr wrap="square">
            <a:spAutoFit/>
          </a:bodyPr>
          <a:lstStyle/>
          <a:p>
            <a:r>
              <a:rPr lang="fr-FR" dirty="0"/>
              <a:t>L’Évangile de </a:t>
            </a:r>
            <a:r>
              <a:rPr lang="fr-FR" dirty="0" err="1"/>
              <a:t>Mughni</a:t>
            </a:r>
            <a:r>
              <a:rPr lang="fr-FR" dirty="0"/>
              <a:t> (</a:t>
            </a:r>
            <a:r>
              <a:rPr lang="fr-FR" dirty="0" err="1"/>
              <a:t>Matenadaran</a:t>
            </a:r>
            <a:r>
              <a:rPr lang="fr-FR" dirty="0"/>
              <a:t>, Ms. 7736), XI</a:t>
            </a:r>
            <a:r>
              <a:rPr lang="fr-FR" kern="1400" cap="small" dirty="0"/>
              <a:t>e</a:t>
            </a:r>
            <a:r>
              <a:rPr lang="fr-FR" dirty="0"/>
              <a:t> </a:t>
            </a:r>
            <a:r>
              <a:rPr lang="fr-FR" kern="1400" cap="small" dirty="0"/>
              <a:t>siècle</a:t>
            </a:r>
            <a:endParaRPr lang="fr-FR" dirty="0"/>
          </a:p>
          <a:p>
            <a:r>
              <a:rPr lang="fr-FR" dirty="0"/>
              <a:t> </a:t>
            </a:r>
          </a:p>
          <a:p>
            <a:endParaRPr lang="fr-FR" kern="1400" cap="small" dirty="0">
              <a:ln>
                <a:noFill/>
              </a:ln>
              <a:solidFill>
                <a:schemeClr val="bg2">
                  <a:lumMod val="50000"/>
                </a:schemeClr>
              </a:solidFill>
              <a:effectLst/>
              <a:latin typeface="Times New Roman" panose="02020603050405020304" pitchFamily="18" charset="0"/>
            </a:endParaRPr>
          </a:p>
          <a:p>
            <a:r>
              <a:rPr lang="fr-FR" sz="1050" kern="1400" dirty="0">
                <a:ln>
                  <a:noFill/>
                </a:ln>
                <a:solidFill>
                  <a:srgbClr val="000000"/>
                </a:solidFill>
                <a:effectLst/>
                <a:latin typeface="Times New Roman" panose="02020603050405020304" pitchFamily="18" charset="0"/>
              </a:rPr>
              <a:t> </a:t>
            </a:r>
          </a:p>
        </p:txBody>
      </p:sp>
    </p:spTree>
    <p:extLst>
      <p:ext uri="{BB962C8B-B14F-4D97-AF65-F5344CB8AC3E}">
        <p14:creationId xmlns:p14="http://schemas.microsoft.com/office/powerpoint/2010/main" val="227340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a:extLst>
              <a:ext uri="{FF2B5EF4-FFF2-40B4-BE49-F238E27FC236}">
                <a16:creationId xmlns:a16="http://schemas.microsoft.com/office/drawing/2014/main" id="{4E01A920-3F90-458E-8054-EA63D82FB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8635" y="724058"/>
            <a:ext cx="4142922" cy="56484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9" name="Picture 2">
            <a:extLst>
              <a:ext uri="{FF2B5EF4-FFF2-40B4-BE49-F238E27FC236}">
                <a16:creationId xmlns:a16="http://schemas.microsoft.com/office/drawing/2014/main" id="{5E3FA8F9-CA42-47E0-824B-F8A02DDA1D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0506" y="724058"/>
            <a:ext cx="4072860" cy="55742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a:extLst>
              <a:ext uri="{FF2B5EF4-FFF2-40B4-BE49-F238E27FC236}">
                <a16:creationId xmlns:a16="http://schemas.microsoft.com/office/drawing/2014/main" id="{EB48EA30-3521-4BF7-B344-C98B16306342}"/>
              </a:ext>
            </a:extLst>
          </p:cNvPr>
          <p:cNvSpPr/>
          <p:nvPr/>
        </p:nvSpPr>
        <p:spPr>
          <a:xfrm>
            <a:off x="677443" y="189266"/>
            <a:ext cx="7097808" cy="1084912"/>
          </a:xfrm>
          <a:prstGeom prst="rect">
            <a:avLst/>
          </a:prstGeom>
        </p:spPr>
        <p:txBody>
          <a:bodyPr wrap="square">
            <a:spAutoFit/>
          </a:bodyPr>
          <a:lstStyle/>
          <a:p>
            <a:r>
              <a:rPr lang="fr-FR" dirty="0"/>
              <a:t>L’Évangile de </a:t>
            </a:r>
            <a:r>
              <a:rPr lang="fr-FR" dirty="0" err="1"/>
              <a:t>Mughni</a:t>
            </a:r>
            <a:r>
              <a:rPr lang="fr-FR" dirty="0"/>
              <a:t> (</a:t>
            </a:r>
            <a:r>
              <a:rPr lang="fr-FR" dirty="0" err="1"/>
              <a:t>Matenadaran</a:t>
            </a:r>
            <a:r>
              <a:rPr lang="fr-FR" dirty="0"/>
              <a:t>, Ms. 7736), XI</a:t>
            </a:r>
            <a:r>
              <a:rPr lang="fr-FR" kern="1400" cap="small" dirty="0"/>
              <a:t>e</a:t>
            </a:r>
            <a:r>
              <a:rPr lang="fr-FR" dirty="0"/>
              <a:t> </a:t>
            </a:r>
            <a:r>
              <a:rPr lang="fr-FR" kern="1400" cap="small" dirty="0"/>
              <a:t>siècle</a:t>
            </a:r>
            <a:endParaRPr lang="fr-FR" dirty="0"/>
          </a:p>
          <a:p>
            <a:r>
              <a:rPr lang="fr-FR" dirty="0"/>
              <a:t> </a:t>
            </a:r>
          </a:p>
          <a:p>
            <a:endParaRPr lang="fr-FR" kern="1400" cap="small" dirty="0">
              <a:ln>
                <a:noFill/>
              </a:ln>
              <a:solidFill>
                <a:schemeClr val="bg2">
                  <a:lumMod val="50000"/>
                </a:schemeClr>
              </a:solidFill>
              <a:effectLst/>
              <a:latin typeface="Times New Roman" panose="02020603050405020304" pitchFamily="18" charset="0"/>
            </a:endParaRPr>
          </a:p>
          <a:p>
            <a:r>
              <a:rPr lang="fr-FR" sz="1050" kern="1400" dirty="0">
                <a:ln>
                  <a:noFill/>
                </a:ln>
                <a:solidFill>
                  <a:srgbClr val="000000"/>
                </a:solidFill>
                <a:effectLst/>
                <a:latin typeface="Times New Roman" panose="02020603050405020304" pitchFamily="18" charset="0"/>
              </a:rPr>
              <a:t> </a:t>
            </a:r>
          </a:p>
        </p:txBody>
      </p:sp>
    </p:spTree>
    <p:extLst>
      <p:ext uri="{BB962C8B-B14F-4D97-AF65-F5344CB8AC3E}">
        <p14:creationId xmlns:p14="http://schemas.microsoft.com/office/powerpoint/2010/main" val="123199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EC899B-DBCC-4340-AB38-5EA1776CF1C1}"/>
              </a:ext>
            </a:extLst>
          </p:cNvPr>
          <p:cNvSpPr/>
          <p:nvPr/>
        </p:nvSpPr>
        <p:spPr>
          <a:xfrm>
            <a:off x="4980561" y="1361357"/>
            <a:ext cx="6585626" cy="4667047"/>
          </a:xfrm>
          <a:prstGeom prst="rect">
            <a:avLst/>
          </a:prstGeom>
        </p:spPr>
        <p:txBody>
          <a:bodyPr wrap="square">
            <a:spAutoFit/>
          </a:bodyPr>
          <a:lstStyle/>
          <a:p>
            <a:pPr algn="just">
              <a:lnSpc>
                <a:spcPct val="107000"/>
              </a:lnSpc>
              <a:spcAft>
                <a:spcPts val="800"/>
              </a:spcAft>
            </a:pPr>
            <a:r>
              <a:rPr lang="fr-FR" sz="1400" dirty="0">
                <a:ea typeface="Calibri" panose="020F0502020204030204" pitchFamily="34" charset="0"/>
                <a:cs typeface="Times New Roman" panose="02020603050405020304" pitchFamily="18" charset="0"/>
              </a:rPr>
              <a:t>Le manuscrits du groupe de </a:t>
            </a:r>
            <a:r>
              <a:rPr lang="fr-FR" sz="1400" dirty="0" err="1">
                <a:ea typeface="Calibri" panose="020F0502020204030204" pitchFamily="34" charset="0"/>
                <a:cs typeface="Times New Roman" panose="02020603050405020304" pitchFamily="18" charset="0"/>
              </a:rPr>
              <a:t>Melitene</a:t>
            </a:r>
            <a:r>
              <a:rPr lang="fr-FR" sz="1400" dirty="0">
                <a:ea typeface="Calibri" panose="020F0502020204030204" pitchFamily="34" charset="0"/>
                <a:cs typeface="Times New Roman" panose="02020603050405020304" pitchFamily="18" charset="0"/>
              </a:rPr>
              <a:t> (ou </a:t>
            </a:r>
            <a:r>
              <a:rPr lang="fr-FR" sz="1400" dirty="0" err="1">
                <a:ea typeface="Calibri" panose="020F0502020204030204" pitchFamily="34" charset="0"/>
                <a:cs typeface="Times New Roman" panose="02020603050405020304" pitchFamily="18" charset="0"/>
              </a:rPr>
              <a:t>Malatia</a:t>
            </a:r>
            <a:r>
              <a:rPr lang="fr-FR" sz="1400" dirty="0">
                <a:ea typeface="Calibri" panose="020F0502020204030204" pitchFamily="34" charset="0"/>
                <a:cs typeface="Times New Roman" panose="02020603050405020304" pitchFamily="18" charset="0"/>
              </a:rPr>
              <a:t>) nommé ainsi d’après un manuscrit enluminé de 1057 à </a:t>
            </a:r>
            <a:r>
              <a:rPr lang="fr-FR" sz="1400" dirty="0" err="1">
                <a:ea typeface="Calibri" panose="020F0502020204030204" pitchFamily="34" charset="0"/>
                <a:cs typeface="Times New Roman" panose="02020603050405020304" pitchFamily="18" charset="0"/>
              </a:rPr>
              <a:t>Melitene</a:t>
            </a:r>
            <a:r>
              <a:rPr lang="fr-FR" sz="1400" dirty="0">
                <a:ea typeface="Calibri" panose="020F0502020204030204" pitchFamily="34" charset="0"/>
                <a:cs typeface="Times New Roman" panose="02020603050405020304" pitchFamily="18" charset="0"/>
              </a:rPr>
              <a:t> par l’artiste </a:t>
            </a:r>
            <a:r>
              <a:rPr lang="fr-FR" sz="1400" dirty="0" err="1">
                <a:ea typeface="Calibri" panose="020F0502020204030204" pitchFamily="34" charset="0"/>
                <a:cs typeface="Times New Roman" panose="02020603050405020304" pitchFamily="18" charset="0"/>
              </a:rPr>
              <a:t>Tovma</a:t>
            </a:r>
            <a:r>
              <a:rPr lang="fr-FR" sz="1400" dirty="0">
                <a:ea typeface="Calibri" panose="020F0502020204030204" pitchFamily="34" charset="0"/>
                <a:cs typeface="Times New Roman" panose="02020603050405020304" pitchFamily="18" charset="0"/>
              </a:rPr>
              <a:t> ont beaucoup de parentés stylistiques et iconographiques. Ils sont particulièrement connus pour leur cycle étendu qui comprend entre 12 et 17 scènes illustrées. Parmi elles </a:t>
            </a:r>
            <a:r>
              <a:rPr lang="fr-FR" sz="1400" i="1" dirty="0">
                <a:ea typeface="Calibri" panose="020F0502020204030204" pitchFamily="34" charset="0"/>
                <a:cs typeface="Times New Roman" panose="02020603050405020304" pitchFamily="18" charset="0"/>
              </a:rPr>
              <a:t>la Visitation, l’Annonciation, la Nativité, le Baptême, la Présentation au Temple, la Transfiguration, la résurrection de Lazare, l’Entrée à Jérusalem, la Cène, la Trahison de Judas, la Crucifixion, la Descente de Croix, la Mise au tombeau, la descente aux Enfers (Limbes), les Saintes femmes aux tombeau, le Tombeau vide, l’Ascension et la Pentecôte</a:t>
            </a:r>
            <a:r>
              <a:rPr lang="fr-FR" sz="1400" dirty="0">
                <a:ea typeface="Calibri" panose="020F0502020204030204" pitchFamily="34" charset="0"/>
                <a:cs typeface="Times New Roman" panose="02020603050405020304" pitchFamily="18" charset="0"/>
              </a:rPr>
              <a:t>. </a:t>
            </a:r>
          </a:p>
          <a:p>
            <a:pPr algn="just">
              <a:lnSpc>
                <a:spcPct val="107000"/>
              </a:lnSpc>
              <a:spcAft>
                <a:spcPts val="800"/>
              </a:spcAft>
            </a:pPr>
            <a:r>
              <a:rPr lang="fr-FR" sz="1400" dirty="0">
                <a:ea typeface="Calibri" panose="020F0502020204030204" pitchFamily="34" charset="0"/>
                <a:cs typeface="Times New Roman" panose="02020603050405020304" pitchFamily="18" charset="0"/>
              </a:rPr>
              <a:t>Ces manuscrits confirment qu’au XIe siècle la tendance était à l’introduction d’un cycle évangélique étendu comprenant entre 12 et 20 scènes narratives. </a:t>
            </a:r>
          </a:p>
          <a:p>
            <a:pPr algn="just">
              <a:lnSpc>
                <a:spcPct val="107000"/>
              </a:lnSpc>
              <a:spcAft>
                <a:spcPts val="0"/>
              </a:spcAft>
            </a:pPr>
            <a:r>
              <a:rPr lang="fr-FR" sz="1400" dirty="0">
                <a:ea typeface="Calibri" panose="020F0502020204030204" pitchFamily="34" charset="0"/>
                <a:cs typeface="Times New Roman" panose="02020603050405020304" pitchFamily="18" charset="0"/>
              </a:rPr>
              <a:t>L’origine stylistique et iconographique de ces manuscrits fait encore l’objet de discussions. Selon différentes hypothèses, ce groupe d’enluminures seraient liées d’une part aux monuments antérieurs de la province voisine de </a:t>
            </a:r>
            <a:r>
              <a:rPr lang="fr-FR" sz="1400" dirty="0" err="1">
                <a:ea typeface="Calibri" panose="020F0502020204030204" pitchFamily="34" charset="0"/>
                <a:cs typeface="Times New Roman" panose="02020603050405020304" pitchFamily="18" charset="0"/>
              </a:rPr>
              <a:t>Vaspurakan</a:t>
            </a:r>
            <a:r>
              <a:rPr lang="fr-FR" sz="1400" dirty="0">
                <a:ea typeface="Calibri" panose="020F0502020204030204" pitchFamily="34" charset="0"/>
                <a:cs typeface="Times New Roman" panose="02020603050405020304" pitchFamily="18" charset="0"/>
              </a:rPr>
              <a:t>, notamment aux fresques de l’Eglise Sainte-Croix d’</a:t>
            </a:r>
            <a:r>
              <a:rPr lang="fr-FR" sz="1400" dirty="0" err="1">
                <a:ea typeface="Calibri" panose="020F0502020204030204" pitchFamily="34" charset="0"/>
                <a:cs typeface="Times New Roman" panose="02020603050405020304" pitchFamily="18" charset="0"/>
              </a:rPr>
              <a:t>Aghtamar</a:t>
            </a:r>
            <a:r>
              <a:rPr lang="fr-FR" sz="1400" dirty="0">
                <a:ea typeface="Calibri" panose="020F0502020204030204" pitchFamily="34" charset="0"/>
                <a:cs typeface="Times New Roman" panose="02020603050405020304" pitchFamily="18" charset="0"/>
              </a:rPr>
              <a:t> élevée au Xe siècle, qui comprenait à l’origine un cycle de 26 scènes de la vie du Christ. </a:t>
            </a:r>
          </a:p>
          <a:p>
            <a:pPr algn="just">
              <a:lnSpc>
                <a:spcPct val="107000"/>
              </a:lnSpc>
              <a:spcAft>
                <a:spcPts val="0"/>
              </a:spcAft>
            </a:pPr>
            <a:r>
              <a:rPr lang="fr-FR" sz="1400" dirty="0">
                <a:ea typeface="Calibri" panose="020F0502020204030204" pitchFamily="34" charset="0"/>
                <a:cs typeface="Times New Roman" panose="02020603050405020304" pitchFamily="18" charset="0"/>
              </a:rPr>
              <a:t>Des parentés aussi bien stylistiques qu’iconographiques qui ont été relevées entre ces deux groupes de représentations pourraient expliquer également les similarités qu’on peut observer entre ce groupe de </a:t>
            </a:r>
            <a:r>
              <a:rPr lang="fr-FR" sz="1400" dirty="0" err="1">
                <a:ea typeface="Calibri" panose="020F0502020204030204" pitchFamily="34" charset="0"/>
                <a:cs typeface="Times New Roman" panose="02020603050405020304" pitchFamily="18" charset="0"/>
              </a:rPr>
              <a:t>tétraévangiles</a:t>
            </a:r>
            <a:r>
              <a:rPr lang="fr-FR" sz="1400" dirty="0">
                <a:ea typeface="Calibri" panose="020F0502020204030204" pitchFamily="34" charset="0"/>
                <a:cs typeface="Times New Roman" panose="02020603050405020304" pitchFamily="18" charset="0"/>
              </a:rPr>
              <a:t> enluminés de </a:t>
            </a:r>
            <a:r>
              <a:rPr lang="fr-FR" sz="1400" dirty="0" err="1">
                <a:ea typeface="Calibri" panose="020F0502020204030204" pitchFamily="34" charset="0"/>
                <a:cs typeface="Times New Roman" panose="02020603050405020304" pitchFamily="18" charset="0"/>
              </a:rPr>
              <a:t>Melitene</a:t>
            </a:r>
            <a:r>
              <a:rPr lang="fr-FR" sz="1400" dirty="0">
                <a:ea typeface="Calibri" panose="020F0502020204030204" pitchFamily="34" charset="0"/>
                <a:cs typeface="Times New Roman" panose="02020603050405020304" pitchFamily="18" charset="0"/>
              </a:rPr>
              <a:t> et ceux de Van-</a:t>
            </a:r>
            <a:r>
              <a:rPr lang="fr-FR" sz="1400" dirty="0" err="1">
                <a:ea typeface="Calibri" panose="020F0502020204030204" pitchFamily="34" charset="0"/>
                <a:cs typeface="Times New Roman" panose="02020603050405020304" pitchFamily="18" charset="0"/>
              </a:rPr>
              <a:t>Vaspurakan</a:t>
            </a:r>
            <a:r>
              <a:rPr lang="fr-FR" sz="1400" dirty="0">
                <a:ea typeface="Calibri" panose="020F0502020204030204" pitchFamily="34" charset="0"/>
                <a:cs typeface="Times New Roman" panose="02020603050405020304" pitchFamily="18" charset="0"/>
              </a:rPr>
              <a:t> plus tardifs. </a:t>
            </a:r>
            <a:endParaRPr lang="fr-FR" sz="1400" dirty="0">
              <a:effectLst/>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027E2107-A079-4CD2-9401-E4FD4D94C8F1}"/>
              </a:ext>
            </a:extLst>
          </p:cNvPr>
          <p:cNvSpPr/>
          <p:nvPr/>
        </p:nvSpPr>
        <p:spPr>
          <a:xfrm>
            <a:off x="4980561" y="384402"/>
            <a:ext cx="6585626" cy="830997"/>
          </a:xfrm>
          <a:prstGeom prst="rect">
            <a:avLst/>
          </a:prstGeom>
        </p:spPr>
        <p:txBody>
          <a:bodyPr wrap="square">
            <a:spAutoFit/>
          </a:bodyPr>
          <a:lstStyle/>
          <a:p>
            <a:r>
              <a:rPr lang="fr-FR" sz="2400" cap="small" dirty="0">
                <a:ea typeface="Calibri" panose="020F0502020204030204" pitchFamily="34" charset="0"/>
                <a:cs typeface="Times New Roman" panose="02020603050405020304" pitchFamily="18" charset="0"/>
              </a:rPr>
              <a:t>Les cycles évangéliques dans les manuscrits du groupe de </a:t>
            </a:r>
            <a:r>
              <a:rPr lang="fr-FR" sz="2400" cap="small" dirty="0" err="1">
                <a:ea typeface="Calibri" panose="020F0502020204030204" pitchFamily="34" charset="0"/>
                <a:cs typeface="Times New Roman" panose="02020603050405020304" pitchFamily="18" charset="0"/>
              </a:rPr>
              <a:t>Melitene</a:t>
            </a:r>
            <a:r>
              <a:rPr lang="fr-FR" sz="2400" cap="small" dirty="0">
                <a:ea typeface="Calibri" panose="020F0502020204030204" pitchFamily="34" charset="0"/>
                <a:cs typeface="Times New Roman" panose="02020603050405020304" pitchFamily="18" charset="0"/>
              </a:rPr>
              <a:t> (</a:t>
            </a:r>
            <a:r>
              <a:rPr lang="fr-FR" sz="2400" cap="small" dirty="0" err="1">
                <a:ea typeface="Calibri" panose="020F0502020204030204" pitchFamily="34" charset="0"/>
                <a:cs typeface="Times New Roman" panose="02020603050405020304" pitchFamily="18" charset="0"/>
              </a:rPr>
              <a:t>Malatia</a:t>
            </a:r>
            <a:r>
              <a:rPr lang="fr-FR" sz="2400" cap="small" dirty="0">
                <a:ea typeface="Calibri" panose="020F0502020204030204" pitchFamily="34" charset="0"/>
                <a:cs typeface="Times New Roman" panose="02020603050405020304" pitchFamily="18" charset="0"/>
              </a:rPr>
              <a:t>), XIe siècle </a:t>
            </a:r>
            <a:endParaRPr lang="fr-FR" sz="2400" cap="small" dirty="0"/>
          </a:p>
        </p:txBody>
      </p:sp>
      <p:pic>
        <p:nvPicPr>
          <p:cNvPr id="7" name="Picture 3">
            <a:extLst>
              <a:ext uri="{FF2B5EF4-FFF2-40B4-BE49-F238E27FC236}">
                <a16:creationId xmlns:a16="http://schemas.microsoft.com/office/drawing/2014/main" id="{61C88A8B-2AB1-4C5B-8704-B7C67FF5E18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41" r="4386"/>
          <a:stretch/>
        </p:blipFill>
        <p:spPr bwMode="auto">
          <a:xfrm>
            <a:off x="486385" y="1917333"/>
            <a:ext cx="4192620" cy="332163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5167949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52336C9-AE5D-4B77-B57E-3676BAEB546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113" b="12618"/>
          <a:stretch/>
        </p:blipFill>
        <p:spPr>
          <a:xfrm>
            <a:off x="2565889" y="1698692"/>
            <a:ext cx="7044988" cy="3962806"/>
          </a:xfrm>
          <a:prstGeom prst="rect">
            <a:avLst/>
          </a:prstGeom>
        </p:spPr>
      </p:pic>
      <p:sp>
        <p:nvSpPr>
          <p:cNvPr id="2" name="Rectangle 1">
            <a:extLst>
              <a:ext uri="{FF2B5EF4-FFF2-40B4-BE49-F238E27FC236}">
                <a16:creationId xmlns:a16="http://schemas.microsoft.com/office/drawing/2014/main" id="{BBE72EDF-4DCD-4627-BC79-B13CD9AF14B9}"/>
              </a:ext>
            </a:extLst>
          </p:cNvPr>
          <p:cNvSpPr/>
          <p:nvPr/>
        </p:nvSpPr>
        <p:spPr>
          <a:xfrm>
            <a:off x="499300" y="442768"/>
            <a:ext cx="6893721" cy="646331"/>
          </a:xfrm>
          <a:prstGeom prst="rect">
            <a:avLst/>
          </a:prstGeom>
        </p:spPr>
        <p:txBody>
          <a:bodyPr wrap="square">
            <a:spAutoFit/>
          </a:bodyPr>
          <a:lstStyle/>
          <a:p>
            <a:r>
              <a:rPr lang="fr-FR" cap="small" dirty="0">
                <a:ea typeface="Calibri" panose="020F0502020204030204" pitchFamily="34" charset="0"/>
                <a:cs typeface="Times New Roman" panose="02020603050405020304" pitchFamily="18" charset="0"/>
              </a:rPr>
              <a:t>Fresques de l’</a:t>
            </a:r>
            <a:r>
              <a:rPr lang="fr-FR" cap="small" dirty="0">
                <a:ea typeface="Calibri" panose="020F0502020204030204" pitchFamily="34" charset="0"/>
                <a:cs typeface="Arial" panose="020B0604020202020204" pitchFamily="34" charset="0"/>
              </a:rPr>
              <a:t>é</a:t>
            </a:r>
            <a:r>
              <a:rPr lang="fr-FR" cap="small" dirty="0">
                <a:ea typeface="Calibri" panose="020F0502020204030204" pitchFamily="34" charset="0"/>
                <a:cs typeface="Times New Roman" panose="02020603050405020304" pitchFamily="18" charset="0"/>
              </a:rPr>
              <a:t>glise Sainte-Croix d’</a:t>
            </a:r>
            <a:r>
              <a:rPr lang="fr-FR" cap="small" dirty="0" err="1">
                <a:ea typeface="Calibri" panose="020F0502020204030204" pitchFamily="34" charset="0"/>
                <a:cs typeface="Times New Roman" panose="02020603050405020304" pitchFamily="18" charset="0"/>
              </a:rPr>
              <a:t>Aghtamar</a:t>
            </a:r>
            <a:r>
              <a:rPr lang="fr-FR" cap="small" dirty="0">
                <a:ea typeface="Calibri" panose="020F0502020204030204" pitchFamily="34" charset="0"/>
                <a:cs typeface="Times New Roman" panose="02020603050405020304" pitchFamily="18" charset="0"/>
              </a:rPr>
              <a:t>, Xe siècle: </a:t>
            </a:r>
          </a:p>
          <a:p>
            <a:r>
              <a:rPr lang="fr-FR" i="1" cap="small" dirty="0">
                <a:ea typeface="Calibri" panose="020F0502020204030204" pitchFamily="34" charset="0"/>
                <a:cs typeface="Times New Roman" panose="02020603050405020304" pitchFamily="18" charset="0"/>
              </a:rPr>
              <a:t>la Résurrection de Lazare, l’Entrée à Jérusalem </a:t>
            </a:r>
            <a:endParaRPr lang="fr-FR" i="1" cap="small" dirty="0"/>
          </a:p>
        </p:txBody>
      </p:sp>
    </p:spTree>
    <p:extLst>
      <p:ext uri="{BB962C8B-B14F-4D97-AF65-F5344CB8AC3E}">
        <p14:creationId xmlns:p14="http://schemas.microsoft.com/office/powerpoint/2010/main" val="14119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27E2107-A079-4CD2-9401-E4FD4D94C8F1}"/>
              </a:ext>
            </a:extLst>
          </p:cNvPr>
          <p:cNvSpPr/>
          <p:nvPr/>
        </p:nvSpPr>
        <p:spPr>
          <a:xfrm>
            <a:off x="1196503" y="95467"/>
            <a:ext cx="6585626" cy="646331"/>
          </a:xfrm>
          <a:prstGeom prst="rect">
            <a:avLst/>
          </a:prstGeom>
        </p:spPr>
        <p:txBody>
          <a:bodyPr wrap="square">
            <a:spAutoFit/>
          </a:bodyPr>
          <a:lstStyle/>
          <a:p>
            <a:r>
              <a:rPr lang="fr-FR" cap="small" dirty="0">
                <a:ea typeface="Calibri" panose="020F0502020204030204" pitchFamily="34" charset="0"/>
                <a:cs typeface="Times New Roman" panose="02020603050405020304" pitchFamily="18" charset="0"/>
              </a:rPr>
              <a:t>Les cycles évangéliques dans les manuscrits du groupe de </a:t>
            </a:r>
            <a:r>
              <a:rPr lang="fr-FR" cap="small" dirty="0" err="1">
                <a:ea typeface="Calibri" panose="020F0502020204030204" pitchFamily="34" charset="0"/>
                <a:cs typeface="Times New Roman" panose="02020603050405020304" pitchFamily="18" charset="0"/>
              </a:rPr>
              <a:t>Melitene</a:t>
            </a:r>
            <a:r>
              <a:rPr lang="fr-FR" cap="small" dirty="0">
                <a:ea typeface="Calibri" panose="020F0502020204030204" pitchFamily="34" charset="0"/>
                <a:cs typeface="Times New Roman" panose="02020603050405020304" pitchFamily="18" charset="0"/>
              </a:rPr>
              <a:t> (</a:t>
            </a:r>
            <a:r>
              <a:rPr lang="fr-FR" cap="small" dirty="0" err="1">
                <a:ea typeface="Calibri" panose="020F0502020204030204" pitchFamily="34" charset="0"/>
                <a:cs typeface="Times New Roman" panose="02020603050405020304" pitchFamily="18" charset="0"/>
              </a:rPr>
              <a:t>Malatia</a:t>
            </a:r>
            <a:r>
              <a:rPr lang="fr-FR" cap="small" dirty="0">
                <a:ea typeface="Calibri" panose="020F0502020204030204" pitchFamily="34" charset="0"/>
                <a:cs typeface="Times New Roman" panose="02020603050405020304" pitchFamily="18" charset="0"/>
              </a:rPr>
              <a:t>), XIe siècle, </a:t>
            </a:r>
            <a:r>
              <a:rPr lang="fr-FR" cap="small" dirty="0" err="1">
                <a:ea typeface="Calibri" panose="020F0502020204030204" pitchFamily="34" charset="0"/>
                <a:cs typeface="Times New Roman" panose="02020603050405020304" pitchFamily="18" charset="0"/>
              </a:rPr>
              <a:t>Matenadaran</a:t>
            </a:r>
            <a:r>
              <a:rPr lang="fr-FR" cap="small" dirty="0">
                <a:ea typeface="Calibri" panose="020F0502020204030204" pitchFamily="34" charset="0"/>
                <a:cs typeface="Times New Roman" panose="02020603050405020304" pitchFamily="18" charset="0"/>
              </a:rPr>
              <a:t>, Ms. 947 </a:t>
            </a:r>
            <a:endParaRPr lang="fr-FR" cap="small" dirty="0"/>
          </a:p>
        </p:txBody>
      </p:sp>
      <p:pic>
        <p:nvPicPr>
          <p:cNvPr id="1026" name="Picture 2">
            <a:extLst>
              <a:ext uri="{FF2B5EF4-FFF2-40B4-BE49-F238E27FC236}">
                <a16:creationId xmlns:a16="http://schemas.microsoft.com/office/drawing/2014/main" id="{2FB75978-9A07-48FB-9F8C-EE29A2ECAA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6995" y="3804240"/>
            <a:ext cx="3930189" cy="26351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7" name="Picture 3">
            <a:extLst>
              <a:ext uri="{FF2B5EF4-FFF2-40B4-BE49-F238E27FC236}">
                <a16:creationId xmlns:a16="http://schemas.microsoft.com/office/drawing/2014/main" id="{3D1A68B4-6F38-4829-A73F-14413C8FB1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2690" y="872397"/>
            <a:ext cx="3968885" cy="27491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8" name="Picture 4">
            <a:extLst>
              <a:ext uri="{FF2B5EF4-FFF2-40B4-BE49-F238E27FC236}">
                <a16:creationId xmlns:a16="http://schemas.microsoft.com/office/drawing/2014/main" id="{0C87CDCE-FB31-4182-A665-1E20A3B789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901" y="793817"/>
            <a:ext cx="3930189" cy="2695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9" name="Picture 5">
            <a:extLst>
              <a:ext uri="{FF2B5EF4-FFF2-40B4-BE49-F238E27FC236}">
                <a16:creationId xmlns:a16="http://schemas.microsoft.com/office/drawing/2014/main" id="{9BD7B0E1-15E0-4130-ACAD-1E4F8BAA29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2691" y="3804239"/>
            <a:ext cx="4149146" cy="252846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164113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28AF381D-BFB8-4C5B-ACDA-A55175AA0481}"/>
              </a:ext>
            </a:extLst>
          </p:cNvPr>
          <p:cNvPicPr>
            <a:picLocks noChangeAspect="1"/>
          </p:cNvPicPr>
          <p:nvPr/>
        </p:nvPicPr>
        <p:blipFill>
          <a:blip r:embed="rId2"/>
          <a:stretch>
            <a:fillRect/>
          </a:stretch>
        </p:blipFill>
        <p:spPr>
          <a:xfrm>
            <a:off x="748040" y="1786856"/>
            <a:ext cx="4892289" cy="3350500"/>
          </a:xfrm>
          <a:prstGeom prst="rect">
            <a:avLst/>
          </a:prstGeom>
        </p:spPr>
      </p:pic>
      <p:pic>
        <p:nvPicPr>
          <p:cNvPr id="5" name="Image 4">
            <a:extLst>
              <a:ext uri="{FF2B5EF4-FFF2-40B4-BE49-F238E27FC236}">
                <a16:creationId xmlns:a16="http://schemas.microsoft.com/office/drawing/2014/main" id="{956B8EC1-5099-4E9B-B688-9A83A8EBA48E}"/>
              </a:ext>
            </a:extLst>
          </p:cNvPr>
          <p:cNvPicPr>
            <a:picLocks noChangeAspect="1"/>
          </p:cNvPicPr>
          <p:nvPr/>
        </p:nvPicPr>
        <p:blipFill>
          <a:blip r:embed="rId3"/>
          <a:stretch>
            <a:fillRect/>
          </a:stretch>
        </p:blipFill>
        <p:spPr>
          <a:xfrm>
            <a:off x="5830985" y="1786856"/>
            <a:ext cx="5513132" cy="3350500"/>
          </a:xfrm>
          <a:prstGeom prst="rect">
            <a:avLst/>
          </a:prstGeom>
        </p:spPr>
      </p:pic>
      <p:sp>
        <p:nvSpPr>
          <p:cNvPr id="6" name="Rectangle 5">
            <a:extLst>
              <a:ext uri="{FF2B5EF4-FFF2-40B4-BE49-F238E27FC236}">
                <a16:creationId xmlns:a16="http://schemas.microsoft.com/office/drawing/2014/main" id="{7AF45BBC-D3A1-4EEB-B30B-9CC43D97AF73}"/>
              </a:ext>
            </a:extLst>
          </p:cNvPr>
          <p:cNvSpPr/>
          <p:nvPr/>
        </p:nvSpPr>
        <p:spPr>
          <a:xfrm>
            <a:off x="748040" y="435935"/>
            <a:ext cx="6585626" cy="646331"/>
          </a:xfrm>
          <a:prstGeom prst="rect">
            <a:avLst/>
          </a:prstGeom>
        </p:spPr>
        <p:txBody>
          <a:bodyPr wrap="square">
            <a:spAutoFit/>
          </a:bodyPr>
          <a:lstStyle/>
          <a:p>
            <a:r>
              <a:rPr lang="fr-FR" cap="small" dirty="0">
                <a:ea typeface="Calibri" panose="020F0502020204030204" pitchFamily="34" charset="0"/>
                <a:cs typeface="Times New Roman" panose="02020603050405020304" pitchFamily="18" charset="0"/>
              </a:rPr>
              <a:t>Les cycles évangéliques dans les manuscrits du groupe de </a:t>
            </a:r>
            <a:r>
              <a:rPr lang="fr-FR" cap="small" dirty="0" err="1">
                <a:ea typeface="Calibri" panose="020F0502020204030204" pitchFamily="34" charset="0"/>
                <a:cs typeface="Times New Roman" panose="02020603050405020304" pitchFamily="18" charset="0"/>
              </a:rPr>
              <a:t>Melitene</a:t>
            </a:r>
            <a:r>
              <a:rPr lang="fr-FR" cap="small" dirty="0">
                <a:ea typeface="Calibri" panose="020F0502020204030204" pitchFamily="34" charset="0"/>
                <a:cs typeface="Times New Roman" panose="02020603050405020304" pitchFamily="18" charset="0"/>
              </a:rPr>
              <a:t> (</a:t>
            </a:r>
            <a:r>
              <a:rPr lang="fr-FR" cap="small" dirty="0" err="1">
                <a:ea typeface="Calibri" panose="020F0502020204030204" pitchFamily="34" charset="0"/>
                <a:cs typeface="Times New Roman" panose="02020603050405020304" pitchFamily="18" charset="0"/>
              </a:rPr>
              <a:t>Malatia</a:t>
            </a:r>
            <a:r>
              <a:rPr lang="fr-FR" cap="small" dirty="0">
                <a:ea typeface="Calibri" panose="020F0502020204030204" pitchFamily="34" charset="0"/>
                <a:cs typeface="Times New Roman" panose="02020603050405020304" pitchFamily="18" charset="0"/>
              </a:rPr>
              <a:t>), XIe siècle: </a:t>
            </a:r>
            <a:r>
              <a:rPr lang="fr-FR" i="1" cap="small" dirty="0">
                <a:ea typeface="Calibri" panose="020F0502020204030204" pitchFamily="34" charset="0"/>
                <a:cs typeface="Times New Roman" panose="02020603050405020304" pitchFamily="18" charset="0"/>
              </a:rPr>
              <a:t>Présentation au Temple </a:t>
            </a:r>
            <a:r>
              <a:rPr lang="fr-FR" cap="small" dirty="0">
                <a:ea typeface="Calibri" panose="020F0502020204030204" pitchFamily="34" charset="0"/>
                <a:cs typeface="Times New Roman" panose="02020603050405020304" pitchFamily="18" charset="0"/>
              </a:rPr>
              <a:t>et</a:t>
            </a:r>
            <a:r>
              <a:rPr lang="fr-FR" i="1" cap="small" dirty="0">
                <a:ea typeface="Calibri" panose="020F0502020204030204" pitchFamily="34" charset="0"/>
                <a:cs typeface="Times New Roman" panose="02020603050405020304" pitchFamily="18" charset="0"/>
              </a:rPr>
              <a:t> Baptême</a:t>
            </a:r>
            <a:endParaRPr lang="fr-FR" i="1" cap="small" dirty="0"/>
          </a:p>
        </p:txBody>
      </p:sp>
    </p:spTree>
    <p:extLst>
      <p:ext uri="{BB962C8B-B14F-4D97-AF65-F5344CB8AC3E}">
        <p14:creationId xmlns:p14="http://schemas.microsoft.com/office/powerpoint/2010/main" val="2260408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B4DF90FF-A3C8-43EE-B94B-D0FCEBCC8EAE}"/>
              </a:ext>
            </a:extLst>
          </p:cNvPr>
          <p:cNvPicPr>
            <a:picLocks noChangeAspect="1"/>
          </p:cNvPicPr>
          <p:nvPr/>
        </p:nvPicPr>
        <p:blipFill>
          <a:blip r:embed="rId2"/>
          <a:stretch>
            <a:fillRect/>
          </a:stretch>
        </p:blipFill>
        <p:spPr>
          <a:xfrm>
            <a:off x="1780161" y="997476"/>
            <a:ext cx="3298465" cy="2278894"/>
          </a:xfrm>
          <a:prstGeom prst="rect">
            <a:avLst/>
          </a:prstGeom>
        </p:spPr>
      </p:pic>
      <p:pic>
        <p:nvPicPr>
          <p:cNvPr id="5" name="Image 4">
            <a:extLst>
              <a:ext uri="{FF2B5EF4-FFF2-40B4-BE49-F238E27FC236}">
                <a16:creationId xmlns:a16="http://schemas.microsoft.com/office/drawing/2014/main" id="{13FC420B-95F7-4ED9-A946-50BB7846FA9B}"/>
              </a:ext>
            </a:extLst>
          </p:cNvPr>
          <p:cNvPicPr>
            <a:picLocks noChangeAspect="1"/>
          </p:cNvPicPr>
          <p:nvPr/>
        </p:nvPicPr>
        <p:blipFill>
          <a:blip r:embed="rId3"/>
          <a:stretch>
            <a:fillRect/>
          </a:stretch>
        </p:blipFill>
        <p:spPr>
          <a:xfrm>
            <a:off x="1753547" y="3795647"/>
            <a:ext cx="3325079" cy="2478508"/>
          </a:xfrm>
          <a:prstGeom prst="rect">
            <a:avLst/>
          </a:prstGeom>
        </p:spPr>
      </p:pic>
      <p:pic>
        <p:nvPicPr>
          <p:cNvPr id="7" name="Image 6">
            <a:extLst>
              <a:ext uri="{FF2B5EF4-FFF2-40B4-BE49-F238E27FC236}">
                <a16:creationId xmlns:a16="http://schemas.microsoft.com/office/drawing/2014/main" id="{B3F43367-3FCF-4291-A5B7-EFE26E1FE31D}"/>
              </a:ext>
            </a:extLst>
          </p:cNvPr>
          <p:cNvPicPr>
            <a:picLocks noChangeAspect="1"/>
          </p:cNvPicPr>
          <p:nvPr/>
        </p:nvPicPr>
        <p:blipFill>
          <a:blip r:embed="rId4"/>
          <a:stretch>
            <a:fillRect/>
          </a:stretch>
        </p:blipFill>
        <p:spPr>
          <a:xfrm>
            <a:off x="6182136" y="945348"/>
            <a:ext cx="3421303" cy="2474864"/>
          </a:xfrm>
          <a:prstGeom prst="rect">
            <a:avLst/>
          </a:prstGeom>
        </p:spPr>
      </p:pic>
      <p:pic>
        <p:nvPicPr>
          <p:cNvPr id="8" name="Image 7">
            <a:extLst>
              <a:ext uri="{FF2B5EF4-FFF2-40B4-BE49-F238E27FC236}">
                <a16:creationId xmlns:a16="http://schemas.microsoft.com/office/drawing/2014/main" id="{619A8BB3-E78F-4A9D-829E-3053C519D205}"/>
              </a:ext>
            </a:extLst>
          </p:cNvPr>
          <p:cNvPicPr>
            <a:picLocks noChangeAspect="1"/>
          </p:cNvPicPr>
          <p:nvPr/>
        </p:nvPicPr>
        <p:blipFill>
          <a:blip r:embed="rId5"/>
          <a:stretch>
            <a:fillRect/>
          </a:stretch>
        </p:blipFill>
        <p:spPr>
          <a:xfrm>
            <a:off x="6182136" y="3795647"/>
            <a:ext cx="3367173" cy="2474864"/>
          </a:xfrm>
          <a:prstGeom prst="rect">
            <a:avLst/>
          </a:prstGeom>
        </p:spPr>
      </p:pic>
      <p:sp>
        <p:nvSpPr>
          <p:cNvPr id="6" name="Rectangle 5">
            <a:extLst>
              <a:ext uri="{FF2B5EF4-FFF2-40B4-BE49-F238E27FC236}">
                <a16:creationId xmlns:a16="http://schemas.microsoft.com/office/drawing/2014/main" id="{26DA928A-B7BD-488F-BC53-06C8A8FB6E1C}"/>
              </a:ext>
            </a:extLst>
          </p:cNvPr>
          <p:cNvSpPr/>
          <p:nvPr/>
        </p:nvSpPr>
        <p:spPr>
          <a:xfrm>
            <a:off x="508294" y="139739"/>
            <a:ext cx="6585626" cy="646331"/>
          </a:xfrm>
          <a:prstGeom prst="rect">
            <a:avLst/>
          </a:prstGeom>
        </p:spPr>
        <p:txBody>
          <a:bodyPr wrap="square">
            <a:spAutoFit/>
          </a:bodyPr>
          <a:lstStyle/>
          <a:p>
            <a:r>
              <a:rPr lang="fr-FR" cap="small" dirty="0">
                <a:ea typeface="Calibri" panose="020F0502020204030204" pitchFamily="34" charset="0"/>
                <a:cs typeface="Times New Roman" panose="02020603050405020304" pitchFamily="18" charset="0"/>
              </a:rPr>
              <a:t>Les cycles évangéliques dans les manuscrits du groupe de </a:t>
            </a:r>
            <a:r>
              <a:rPr lang="fr-FR" cap="small" dirty="0" err="1">
                <a:ea typeface="Calibri" panose="020F0502020204030204" pitchFamily="34" charset="0"/>
                <a:cs typeface="Times New Roman" panose="02020603050405020304" pitchFamily="18" charset="0"/>
              </a:rPr>
              <a:t>Melitene</a:t>
            </a:r>
            <a:r>
              <a:rPr lang="fr-FR" cap="small" dirty="0">
                <a:ea typeface="Calibri" panose="020F0502020204030204" pitchFamily="34" charset="0"/>
                <a:cs typeface="Times New Roman" panose="02020603050405020304" pitchFamily="18" charset="0"/>
              </a:rPr>
              <a:t> (</a:t>
            </a:r>
            <a:r>
              <a:rPr lang="fr-FR" cap="small" dirty="0" err="1">
                <a:ea typeface="Calibri" panose="020F0502020204030204" pitchFamily="34" charset="0"/>
                <a:cs typeface="Times New Roman" panose="02020603050405020304" pitchFamily="18" charset="0"/>
              </a:rPr>
              <a:t>Malatia</a:t>
            </a:r>
            <a:r>
              <a:rPr lang="fr-FR" cap="small" dirty="0">
                <a:ea typeface="Calibri" panose="020F0502020204030204" pitchFamily="34" charset="0"/>
                <a:cs typeface="Times New Roman" panose="02020603050405020304" pitchFamily="18" charset="0"/>
              </a:rPr>
              <a:t>), XIe siècle: </a:t>
            </a:r>
            <a:r>
              <a:rPr lang="fr-FR" i="1" cap="small" dirty="0">
                <a:ea typeface="Calibri" panose="020F0502020204030204" pitchFamily="34" charset="0"/>
                <a:cs typeface="Times New Roman" panose="02020603050405020304" pitchFamily="18" charset="0"/>
              </a:rPr>
              <a:t>Entrée à Jérusalem  </a:t>
            </a:r>
            <a:endParaRPr lang="fr-FR" i="1" cap="small" dirty="0"/>
          </a:p>
        </p:txBody>
      </p:sp>
    </p:spTree>
    <p:extLst>
      <p:ext uri="{BB962C8B-B14F-4D97-AF65-F5344CB8AC3E}">
        <p14:creationId xmlns:p14="http://schemas.microsoft.com/office/powerpoint/2010/main" val="812451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C06743AC-10CD-4456-A8F1-32C152D57494}"/>
              </a:ext>
            </a:extLst>
          </p:cNvPr>
          <p:cNvPicPr>
            <a:picLocks noChangeAspect="1"/>
          </p:cNvPicPr>
          <p:nvPr/>
        </p:nvPicPr>
        <p:blipFill>
          <a:blip r:embed="rId2"/>
          <a:stretch>
            <a:fillRect/>
          </a:stretch>
        </p:blipFill>
        <p:spPr>
          <a:xfrm>
            <a:off x="548009" y="3827835"/>
            <a:ext cx="3476621" cy="2669376"/>
          </a:xfrm>
          <a:prstGeom prst="rect">
            <a:avLst/>
          </a:prstGeom>
        </p:spPr>
      </p:pic>
      <p:pic>
        <p:nvPicPr>
          <p:cNvPr id="5" name="Image 4">
            <a:extLst>
              <a:ext uri="{FF2B5EF4-FFF2-40B4-BE49-F238E27FC236}">
                <a16:creationId xmlns:a16="http://schemas.microsoft.com/office/drawing/2014/main" id="{DFCE1630-4F80-4122-AEE7-1224BAE16CD3}"/>
              </a:ext>
            </a:extLst>
          </p:cNvPr>
          <p:cNvPicPr>
            <a:picLocks noChangeAspect="1"/>
          </p:cNvPicPr>
          <p:nvPr/>
        </p:nvPicPr>
        <p:blipFill>
          <a:blip r:embed="rId3"/>
          <a:stretch>
            <a:fillRect/>
          </a:stretch>
        </p:blipFill>
        <p:spPr>
          <a:xfrm>
            <a:off x="4776282" y="4019456"/>
            <a:ext cx="3750395" cy="2477755"/>
          </a:xfrm>
          <a:prstGeom prst="rect">
            <a:avLst/>
          </a:prstGeom>
        </p:spPr>
      </p:pic>
      <p:pic>
        <p:nvPicPr>
          <p:cNvPr id="6" name="Image 5">
            <a:extLst>
              <a:ext uri="{FF2B5EF4-FFF2-40B4-BE49-F238E27FC236}">
                <a16:creationId xmlns:a16="http://schemas.microsoft.com/office/drawing/2014/main" id="{03A65F05-BF92-46E3-875A-ECA3C9BD5917}"/>
              </a:ext>
            </a:extLst>
          </p:cNvPr>
          <p:cNvPicPr>
            <a:picLocks noChangeAspect="1"/>
          </p:cNvPicPr>
          <p:nvPr/>
        </p:nvPicPr>
        <p:blipFill>
          <a:blip r:embed="rId4"/>
          <a:stretch>
            <a:fillRect/>
          </a:stretch>
        </p:blipFill>
        <p:spPr>
          <a:xfrm>
            <a:off x="548009" y="1158459"/>
            <a:ext cx="3434159" cy="2434380"/>
          </a:xfrm>
          <a:prstGeom prst="rect">
            <a:avLst/>
          </a:prstGeom>
        </p:spPr>
      </p:pic>
      <p:pic>
        <p:nvPicPr>
          <p:cNvPr id="7" name="Image 6">
            <a:extLst>
              <a:ext uri="{FF2B5EF4-FFF2-40B4-BE49-F238E27FC236}">
                <a16:creationId xmlns:a16="http://schemas.microsoft.com/office/drawing/2014/main" id="{658B9AA6-9A3F-413C-AD81-1CA518F19096}"/>
              </a:ext>
            </a:extLst>
          </p:cNvPr>
          <p:cNvPicPr>
            <a:picLocks noChangeAspect="1"/>
          </p:cNvPicPr>
          <p:nvPr/>
        </p:nvPicPr>
        <p:blipFill>
          <a:blip r:embed="rId5"/>
          <a:stretch>
            <a:fillRect/>
          </a:stretch>
        </p:blipFill>
        <p:spPr>
          <a:xfrm>
            <a:off x="4776282" y="1158459"/>
            <a:ext cx="3173242" cy="2419125"/>
          </a:xfrm>
          <a:prstGeom prst="rect">
            <a:avLst/>
          </a:prstGeom>
        </p:spPr>
      </p:pic>
      <p:pic>
        <p:nvPicPr>
          <p:cNvPr id="8" name="Image 7">
            <a:extLst>
              <a:ext uri="{FF2B5EF4-FFF2-40B4-BE49-F238E27FC236}">
                <a16:creationId xmlns:a16="http://schemas.microsoft.com/office/drawing/2014/main" id="{D8D1E8AF-644E-412F-A1A2-4F6EDFABCFE4}"/>
              </a:ext>
            </a:extLst>
          </p:cNvPr>
          <p:cNvPicPr>
            <a:picLocks noChangeAspect="1"/>
          </p:cNvPicPr>
          <p:nvPr/>
        </p:nvPicPr>
        <p:blipFill>
          <a:blip r:embed="rId6"/>
          <a:stretch>
            <a:fillRect/>
          </a:stretch>
        </p:blipFill>
        <p:spPr>
          <a:xfrm>
            <a:off x="9036996" y="1920281"/>
            <a:ext cx="2251485" cy="3314605"/>
          </a:xfrm>
          <a:prstGeom prst="rect">
            <a:avLst/>
          </a:prstGeom>
        </p:spPr>
      </p:pic>
      <p:sp>
        <p:nvSpPr>
          <p:cNvPr id="9" name="Rectangle 8">
            <a:extLst>
              <a:ext uri="{FF2B5EF4-FFF2-40B4-BE49-F238E27FC236}">
                <a16:creationId xmlns:a16="http://schemas.microsoft.com/office/drawing/2014/main" id="{B6A83F18-6FDB-423E-86F4-9AE3BE811881}"/>
              </a:ext>
            </a:extLst>
          </p:cNvPr>
          <p:cNvSpPr/>
          <p:nvPr/>
        </p:nvSpPr>
        <p:spPr>
          <a:xfrm>
            <a:off x="508294" y="139739"/>
            <a:ext cx="6585626" cy="646331"/>
          </a:xfrm>
          <a:prstGeom prst="rect">
            <a:avLst/>
          </a:prstGeom>
        </p:spPr>
        <p:txBody>
          <a:bodyPr wrap="square">
            <a:spAutoFit/>
          </a:bodyPr>
          <a:lstStyle/>
          <a:p>
            <a:r>
              <a:rPr lang="fr-FR" cap="small" dirty="0">
                <a:ea typeface="Calibri" panose="020F0502020204030204" pitchFamily="34" charset="0"/>
                <a:cs typeface="Times New Roman" panose="02020603050405020304" pitchFamily="18" charset="0"/>
              </a:rPr>
              <a:t>Les cycles évangéliques dans les manuscrits du groupe de </a:t>
            </a:r>
            <a:r>
              <a:rPr lang="fr-FR" cap="small" dirty="0" err="1">
                <a:ea typeface="Calibri" panose="020F0502020204030204" pitchFamily="34" charset="0"/>
                <a:cs typeface="Times New Roman" panose="02020603050405020304" pitchFamily="18" charset="0"/>
              </a:rPr>
              <a:t>Melitene</a:t>
            </a:r>
            <a:r>
              <a:rPr lang="fr-FR" cap="small" dirty="0">
                <a:ea typeface="Calibri" panose="020F0502020204030204" pitchFamily="34" charset="0"/>
                <a:cs typeface="Times New Roman" panose="02020603050405020304" pitchFamily="18" charset="0"/>
              </a:rPr>
              <a:t> (</a:t>
            </a:r>
            <a:r>
              <a:rPr lang="fr-FR" cap="small" dirty="0" err="1">
                <a:ea typeface="Calibri" panose="020F0502020204030204" pitchFamily="34" charset="0"/>
                <a:cs typeface="Times New Roman" panose="02020603050405020304" pitchFamily="18" charset="0"/>
              </a:rPr>
              <a:t>Malatia</a:t>
            </a:r>
            <a:r>
              <a:rPr lang="fr-FR" cap="small" dirty="0">
                <a:ea typeface="Calibri" panose="020F0502020204030204" pitchFamily="34" charset="0"/>
                <a:cs typeface="Times New Roman" panose="02020603050405020304" pitchFamily="18" charset="0"/>
              </a:rPr>
              <a:t>), XIe siècle: </a:t>
            </a:r>
            <a:r>
              <a:rPr lang="fr-FR" i="1" cap="small" dirty="0">
                <a:ea typeface="Calibri" panose="020F0502020204030204" pitchFamily="34" charset="0"/>
                <a:cs typeface="Times New Roman" panose="02020603050405020304" pitchFamily="18" charset="0"/>
              </a:rPr>
              <a:t>La Cène </a:t>
            </a:r>
            <a:endParaRPr lang="fr-FR" i="1" cap="small" dirty="0"/>
          </a:p>
        </p:txBody>
      </p:sp>
    </p:spTree>
    <p:extLst>
      <p:ext uri="{BB962C8B-B14F-4D97-AF65-F5344CB8AC3E}">
        <p14:creationId xmlns:p14="http://schemas.microsoft.com/office/powerpoint/2010/main" val="2339108976"/>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3566</Words>
  <Application>Microsoft Macintosh PowerPoint</Application>
  <PresentationFormat>Grand écran</PresentationFormat>
  <Paragraphs>142</Paragraphs>
  <Slides>26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26</vt:i4>
      </vt:variant>
    </vt:vector>
  </HeadingPairs>
  <TitlesOfParts>
    <vt:vector size="31" baseType="lpstr">
      <vt:lpstr>Arial</vt:lpstr>
      <vt:lpstr>Calibri</vt:lpstr>
      <vt:lpstr>Calibri Light</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Cedric MEZRAKIAN</dc:creator>
  <cp:lastModifiedBy>Maxime Yevadian</cp:lastModifiedBy>
  <cp:revision>47</cp:revision>
  <dcterms:created xsi:type="dcterms:W3CDTF">2020-03-18T21:25:13Z</dcterms:created>
  <dcterms:modified xsi:type="dcterms:W3CDTF">2020-03-19T07:02:14Z</dcterms:modified>
</cp:coreProperties>
</file>