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2" r:id="rId6"/>
    <p:sldId id="263" r:id="rId7"/>
    <p:sldId id="264" r:id="rId8"/>
    <p:sldId id="265" r:id="rId9"/>
    <p:sldId id="260" r:id="rId10"/>
    <p:sldId id="261" r:id="rId11"/>
    <p:sldId id="266" r:id="rId12"/>
    <p:sldId id="268" r:id="rId13"/>
    <p:sldId id="269" r:id="rId14"/>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40ACBB-550C-4949-A241-D2C9A7DF7498}" v="1" dt="2023-12-19T13:20:41.0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3" autoAdjust="0"/>
    <p:restoredTop sz="94660"/>
  </p:normalViewPr>
  <p:slideViewPr>
    <p:cSldViewPr snapToGrid="0">
      <p:cViewPr varScale="1">
        <p:scale>
          <a:sx n="115" d="100"/>
          <a:sy n="115" d="100"/>
        </p:scale>
        <p:origin x="512"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 C" userId="bdecb5c9a838ae0b" providerId="LiveId" clId="{7540ACBB-550C-4949-A241-D2C9A7DF7498}"/>
    <pc:docChg chg="undo custSel addSld delSld modSld">
      <pc:chgData name="A C" userId="bdecb5c9a838ae0b" providerId="LiveId" clId="{7540ACBB-550C-4949-A241-D2C9A7DF7498}" dt="2023-12-19T13:33:14.997" v="4240" actId="122"/>
      <pc:docMkLst>
        <pc:docMk/>
      </pc:docMkLst>
      <pc:sldChg chg="addSp modSp mod">
        <pc:chgData name="A C" userId="bdecb5c9a838ae0b" providerId="LiveId" clId="{7540ACBB-550C-4949-A241-D2C9A7DF7498}" dt="2023-12-17T06:44:37.458" v="1987" actId="255"/>
        <pc:sldMkLst>
          <pc:docMk/>
          <pc:sldMk cId="3315043711" sldId="257"/>
        </pc:sldMkLst>
        <pc:spChg chg="mod">
          <ac:chgData name="A C" userId="bdecb5c9a838ae0b" providerId="LiveId" clId="{7540ACBB-550C-4949-A241-D2C9A7DF7498}" dt="2023-12-17T06:42:27.966" v="1967" actId="122"/>
          <ac:spMkLst>
            <pc:docMk/>
            <pc:sldMk cId="3315043711" sldId="257"/>
            <ac:spMk id="2" creationId="{EC5AB41E-613D-E1F3-9C95-2B50603EDA21}"/>
          </ac:spMkLst>
        </pc:spChg>
        <pc:spChg chg="mod">
          <ac:chgData name="A C" userId="bdecb5c9a838ae0b" providerId="LiveId" clId="{7540ACBB-550C-4949-A241-D2C9A7DF7498}" dt="2023-12-17T06:43:43.183" v="1977" actId="20577"/>
          <ac:spMkLst>
            <pc:docMk/>
            <pc:sldMk cId="3315043711" sldId="257"/>
            <ac:spMk id="3" creationId="{0BD1B4B0-9E15-4628-CE84-7556693C1C82}"/>
          </ac:spMkLst>
        </pc:spChg>
        <pc:spChg chg="add mod">
          <ac:chgData name="A C" userId="bdecb5c9a838ae0b" providerId="LiveId" clId="{7540ACBB-550C-4949-A241-D2C9A7DF7498}" dt="2023-12-17T06:43:34.452" v="1973" actId="1076"/>
          <ac:spMkLst>
            <pc:docMk/>
            <pc:sldMk cId="3315043711" sldId="257"/>
            <ac:spMk id="4" creationId="{9A1B2CB5-DD0D-2409-85D4-0FA9C06CE19E}"/>
          </ac:spMkLst>
        </pc:spChg>
        <pc:spChg chg="add mod">
          <ac:chgData name="A C" userId="bdecb5c9a838ae0b" providerId="LiveId" clId="{7540ACBB-550C-4949-A241-D2C9A7DF7498}" dt="2023-12-17T06:44:37.458" v="1987" actId="255"/>
          <ac:spMkLst>
            <pc:docMk/>
            <pc:sldMk cId="3315043711" sldId="257"/>
            <ac:spMk id="5" creationId="{FC46C9C8-82D2-B424-D1E4-E1339764E9A2}"/>
          </ac:spMkLst>
        </pc:spChg>
      </pc:sldChg>
      <pc:sldChg chg="addSp delSp modSp mod">
        <pc:chgData name="A C" userId="bdecb5c9a838ae0b" providerId="LiveId" clId="{7540ACBB-550C-4949-A241-D2C9A7DF7498}" dt="2023-12-19T13:30:00.716" v="3986" actId="20577"/>
        <pc:sldMkLst>
          <pc:docMk/>
          <pc:sldMk cId="549516429" sldId="258"/>
        </pc:sldMkLst>
        <pc:spChg chg="mod">
          <ac:chgData name="A C" userId="bdecb5c9a838ae0b" providerId="LiveId" clId="{7540ACBB-550C-4949-A241-D2C9A7DF7498}" dt="2023-12-16T06:46:05.336" v="1277" actId="122"/>
          <ac:spMkLst>
            <pc:docMk/>
            <pc:sldMk cId="549516429" sldId="258"/>
            <ac:spMk id="2" creationId="{8D0A4707-4E1F-3E4B-10FB-A896462615D4}"/>
          </ac:spMkLst>
        </pc:spChg>
        <pc:spChg chg="mod">
          <ac:chgData name="A C" userId="bdecb5c9a838ae0b" providerId="LiveId" clId="{7540ACBB-550C-4949-A241-D2C9A7DF7498}" dt="2023-12-19T13:30:00.716" v="3986" actId="20577"/>
          <ac:spMkLst>
            <pc:docMk/>
            <pc:sldMk cId="549516429" sldId="258"/>
            <ac:spMk id="3" creationId="{72E7E551-7297-B098-DD7F-2A794B88AC45}"/>
          </ac:spMkLst>
        </pc:spChg>
        <pc:cxnChg chg="add del">
          <ac:chgData name="A C" userId="bdecb5c9a838ae0b" providerId="LiveId" clId="{7540ACBB-550C-4949-A241-D2C9A7DF7498}" dt="2023-12-17T06:56:25.994" v="2124" actId="478"/>
          <ac:cxnSpMkLst>
            <pc:docMk/>
            <pc:sldMk cId="549516429" sldId="258"/>
            <ac:cxnSpMk id="5" creationId="{A82F54E2-FA47-22F2-9EBE-4FA5D2D32DA5}"/>
          </ac:cxnSpMkLst>
        </pc:cxnChg>
        <pc:cxnChg chg="add del">
          <ac:chgData name="A C" userId="bdecb5c9a838ae0b" providerId="LiveId" clId="{7540ACBB-550C-4949-A241-D2C9A7DF7498}" dt="2023-12-17T06:56:28.006" v="2125" actId="478"/>
          <ac:cxnSpMkLst>
            <pc:docMk/>
            <pc:sldMk cId="549516429" sldId="258"/>
            <ac:cxnSpMk id="7" creationId="{1C61ABAF-7175-E1F1-F194-874789BD73AB}"/>
          </ac:cxnSpMkLst>
        </pc:cxnChg>
      </pc:sldChg>
      <pc:sldChg chg="delSp modSp new mod">
        <pc:chgData name="A C" userId="bdecb5c9a838ae0b" providerId="LiveId" clId="{7540ACBB-550C-4949-A241-D2C9A7DF7498}" dt="2023-12-17T06:46:38.128" v="2038" actId="20577"/>
        <pc:sldMkLst>
          <pc:docMk/>
          <pc:sldMk cId="2510540154" sldId="259"/>
        </pc:sldMkLst>
        <pc:spChg chg="del">
          <ac:chgData name="A C" userId="bdecb5c9a838ae0b" providerId="LiveId" clId="{7540ACBB-550C-4949-A241-D2C9A7DF7498}" dt="2023-12-17T06:45:02.305" v="1988" actId="478"/>
          <ac:spMkLst>
            <pc:docMk/>
            <pc:sldMk cId="2510540154" sldId="259"/>
            <ac:spMk id="2" creationId="{BAE81671-02B6-EE73-F820-A21A37644AAB}"/>
          </ac:spMkLst>
        </pc:spChg>
        <pc:spChg chg="mod">
          <ac:chgData name="A C" userId="bdecb5c9a838ae0b" providerId="LiveId" clId="{7540ACBB-550C-4949-A241-D2C9A7DF7498}" dt="2023-12-17T06:46:38.128" v="2038" actId="20577"/>
          <ac:spMkLst>
            <pc:docMk/>
            <pc:sldMk cId="2510540154" sldId="259"/>
            <ac:spMk id="3" creationId="{4B423ED8-97E3-77E3-0091-C3E02C8D5364}"/>
          </ac:spMkLst>
        </pc:spChg>
      </pc:sldChg>
      <pc:sldChg chg="modSp new mod">
        <pc:chgData name="A C" userId="bdecb5c9a838ae0b" providerId="LiveId" clId="{7540ACBB-550C-4949-A241-D2C9A7DF7498}" dt="2023-12-17T06:56:22.492" v="2123" actId="20577"/>
        <pc:sldMkLst>
          <pc:docMk/>
          <pc:sldMk cId="1401779547" sldId="260"/>
        </pc:sldMkLst>
        <pc:spChg chg="mod">
          <ac:chgData name="A C" userId="bdecb5c9a838ae0b" providerId="LiveId" clId="{7540ACBB-550C-4949-A241-D2C9A7DF7498}" dt="2023-12-17T06:56:22.492" v="2123" actId="20577"/>
          <ac:spMkLst>
            <pc:docMk/>
            <pc:sldMk cId="1401779547" sldId="260"/>
            <ac:spMk id="2" creationId="{B0167468-E31A-7C8D-D9ED-5925F6207266}"/>
          </ac:spMkLst>
        </pc:spChg>
        <pc:spChg chg="mod">
          <ac:chgData name="A C" userId="bdecb5c9a838ae0b" providerId="LiveId" clId="{7540ACBB-550C-4949-A241-D2C9A7DF7498}" dt="2023-12-17T06:56:18.131" v="2122" actId="20577"/>
          <ac:spMkLst>
            <pc:docMk/>
            <pc:sldMk cId="1401779547" sldId="260"/>
            <ac:spMk id="3" creationId="{C48D094D-5FD3-DBFE-5B3E-FCD732F5CC48}"/>
          </ac:spMkLst>
        </pc:spChg>
      </pc:sldChg>
      <pc:sldChg chg="new">
        <pc:chgData name="A C" userId="bdecb5c9a838ae0b" providerId="LiveId" clId="{7540ACBB-550C-4949-A241-D2C9A7DF7498}" dt="2023-12-17T06:48:21.767" v="2078" actId="680"/>
        <pc:sldMkLst>
          <pc:docMk/>
          <pc:sldMk cId="1244786705" sldId="261"/>
        </pc:sldMkLst>
      </pc:sldChg>
      <pc:sldChg chg="del">
        <pc:chgData name="A C" userId="bdecb5c9a838ae0b" providerId="LiveId" clId="{7540ACBB-550C-4949-A241-D2C9A7DF7498}" dt="2023-12-18T15:50:19.744" v="2611" actId="47"/>
        <pc:sldMkLst>
          <pc:docMk/>
          <pc:sldMk cId="2093554968" sldId="267"/>
        </pc:sldMkLst>
      </pc:sldChg>
      <pc:sldChg chg="modSp mod">
        <pc:chgData name="A C" userId="bdecb5c9a838ae0b" providerId="LiveId" clId="{7540ACBB-550C-4949-A241-D2C9A7DF7498}" dt="2023-12-19T13:33:14.997" v="4240" actId="122"/>
        <pc:sldMkLst>
          <pc:docMk/>
          <pc:sldMk cId="1291598350" sldId="268"/>
        </pc:sldMkLst>
        <pc:spChg chg="mod">
          <ac:chgData name="A C" userId="bdecb5c9a838ae0b" providerId="LiveId" clId="{7540ACBB-550C-4949-A241-D2C9A7DF7498}" dt="2023-12-19T13:33:14.997" v="4240" actId="122"/>
          <ac:spMkLst>
            <pc:docMk/>
            <pc:sldMk cId="1291598350" sldId="268"/>
            <ac:spMk id="2" creationId="{6C1D11BD-BA87-8B47-1F1B-6C807799E422}"/>
          </ac:spMkLst>
        </pc:spChg>
        <pc:spChg chg="mod">
          <ac:chgData name="A C" userId="bdecb5c9a838ae0b" providerId="LiveId" clId="{7540ACBB-550C-4949-A241-D2C9A7DF7498}" dt="2023-12-18T15:50:27.865" v="2613" actId="20577"/>
          <ac:spMkLst>
            <pc:docMk/>
            <pc:sldMk cId="1291598350" sldId="268"/>
            <ac:spMk id="4" creationId="{344F597C-9CFF-8E59-D899-1C47239F9211}"/>
          </ac:spMkLst>
        </pc:spChg>
      </pc:sldChg>
      <pc:sldChg chg="del">
        <pc:chgData name="A C" userId="bdecb5c9a838ae0b" providerId="LiveId" clId="{7540ACBB-550C-4949-A241-D2C9A7DF7498}" dt="2023-12-18T15:50:19.744" v="2611" actId="47"/>
        <pc:sldMkLst>
          <pc:docMk/>
          <pc:sldMk cId="2020002976" sldId="269"/>
        </pc:sldMkLst>
      </pc:sldChg>
      <pc:sldChg chg="modSp new mod">
        <pc:chgData name="A C" userId="bdecb5c9a838ae0b" providerId="LiveId" clId="{7540ACBB-550C-4949-A241-D2C9A7DF7498}" dt="2023-12-19T13:32:54.209" v="4235" actId="114"/>
        <pc:sldMkLst>
          <pc:docMk/>
          <pc:sldMk cId="4213001759" sldId="269"/>
        </pc:sldMkLst>
        <pc:spChg chg="mod">
          <ac:chgData name="A C" userId="bdecb5c9a838ae0b" providerId="LiveId" clId="{7540ACBB-550C-4949-A241-D2C9A7DF7498}" dt="2023-12-19T13:32:54.209" v="4235" actId="114"/>
          <ac:spMkLst>
            <pc:docMk/>
            <pc:sldMk cId="4213001759" sldId="269"/>
            <ac:spMk id="2" creationId="{8300EA3A-8C04-CDFC-82B2-87425C097B04}"/>
          </ac:spMkLst>
        </pc:spChg>
        <pc:spChg chg="mod">
          <ac:chgData name="A C" userId="bdecb5c9a838ae0b" providerId="LiveId" clId="{7540ACBB-550C-4949-A241-D2C9A7DF7498}" dt="2023-12-19T13:32:47.959" v="4234" actId="27636"/>
          <ac:spMkLst>
            <pc:docMk/>
            <pc:sldMk cId="4213001759" sldId="269"/>
            <ac:spMk id="3" creationId="{D9AFE0AE-A1D0-69D8-98E5-B00D09B13213}"/>
          </ac:spMkLst>
        </pc:spChg>
      </pc:sldChg>
      <pc:sldChg chg="del">
        <pc:chgData name="A C" userId="bdecb5c9a838ae0b" providerId="LiveId" clId="{7540ACBB-550C-4949-A241-D2C9A7DF7498}" dt="2023-12-18T15:50:19.744" v="2611" actId="47"/>
        <pc:sldMkLst>
          <pc:docMk/>
          <pc:sldMk cId="4073773563" sldId="270"/>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FD9B965-0A04-7DA3-0D2C-FBA76E63590C}"/>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endParaRPr lang="de-AT"/>
          </a:p>
        </p:txBody>
      </p:sp>
      <p:sp>
        <p:nvSpPr>
          <p:cNvPr id="3" name="Sottotitolo 2">
            <a:extLst>
              <a:ext uri="{FF2B5EF4-FFF2-40B4-BE49-F238E27FC236}">
                <a16:creationId xmlns:a16="http://schemas.microsoft.com/office/drawing/2014/main" id="{214F929A-A110-6276-CED2-0DAB1E8B287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de-AT"/>
          </a:p>
        </p:txBody>
      </p:sp>
      <p:sp>
        <p:nvSpPr>
          <p:cNvPr id="4" name="Segnaposto data 3">
            <a:extLst>
              <a:ext uri="{FF2B5EF4-FFF2-40B4-BE49-F238E27FC236}">
                <a16:creationId xmlns:a16="http://schemas.microsoft.com/office/drawing/2014/main" id="{D9227A53-EEBB-A0FB-87E0-D4D170D66DE9}"/>
              </a:ext>
            </a:extLst>
          </p:cNvPr>
          <p:cNvSpPr>
            <a:spLocks noGrp="1"/>
          </p:cNvSpPr>
          <p:nvPr>
            <p:ph type="dt" sz="half" idx="10"/>
          </p:nvPr>
        </p:nvSpPr>
        <p:spPr/>
        <p:txBody>
          <a:bodyPr/>
          <a:lstStyle/>
          <a:p>
            <a:fld id="{DFC746C3-928E-4F42-839A-791E627DE047}" type="datetimeFigureOut">
              <a:rPr lang="de-AT" smtClean="0"/>
              <a:t>20.12.23</a:t>
            </a:fld>
            <a:endParaRPr lang="de-AT"/>
          </a:p>
        </p:txBody>
      </p:sp>
      <p:sp>
        <p:nvSpPr>
          <p:cNvPr id="5" name="Segnaposto piè di pagina 4">
            <a:extLst>
              <a:ext uri="{FF2B5EF4-FFF2-40B4-BE49-F238E27FC236}">
                <a16:creationId xmlns:a16="http://schemas.microsoft.com/office/drawing/2014/main" id="{400F62B2-3385-3629-5F1F-0F8A2B200A9C}"/>
              </a:ext>
            </a:extLst>
          </p:cNvPr>
          <p:cNvSpPr>
            <a:spLocks noGrp="1"/>
          </p:cNvSpPr>
          <p:nvPr>
            <p:ph type="ftr" sz="quarter" idx="11"/>
          </p:nvPr>
        </p:nvSpPr>
        <p:spPr/>
        <p:txBody>
          <a:bodyPr/>
          <a:lstStyle/>
          <a:p>
            <a:endParaRPr lang="de-AT"/>
          </a:p>
        </p:txBody>
      </p:sp>
      <p:sp>
        <p:nvSpPr>
          <p:cNvPr id="6" name="Segnaposto numero diapositiva 5">
            <a:extLst>
              <a:ext uri="{FF2B5EF4-FFF2-40B4-BE49-F238E27FC236}">
                <a16:creationId xmlns:a16="http://schemas.microsoft.com/office/drawing/2014/main" id="{543A6972-336A-A45E-086E-4B2DD5BF3501}"/>
              </a:ext>
            </a:extLst>
          </p:cNvPr>
          <p:cNvSpPr>
            <a:spLocks noGrp="1"/>
          </p:cNvSpPr>
          <p:nvPr>
            <p:ph type="sldNum" sz="quarter" idx="12"/>
          </p:nvPr>
        </p:nvSpPr>
        <p:spPr/>
        <p:txBody>
          <a:bodyPr/>
          <a:lstStyle/>
          <a:p>
            <a:fld id="{C00CB38D-AC8F-4780-92DB-AFAAB79E3B97}" type="slidenum">
              <a:rPr lang="de-AT" smtClean="0"/>
              <a:t>‹N°›</a:t>
            </a:fld>
            <a:endParaRPr lang="de-AT"/>
          </a:p>
        </p:txBody>
      </p:sp>
    </p:spTree>
    <p:extLst>
      <p:ext uri="{BB962C8B-B14F-4D97-AF65-F5344CB8AC3E}">
        <p14:creationId xmlns:p14="http://schemas.microsoft.com/office/powerpoint/2010/main" val="2667768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19472AC-C6E5-B322-C599-A93833D46DA9}"/>
              </a:ext>
            </a:extLst>
          </p:cNvPr>
          <p:cNvSpPr>
            <a:spLocks noGrp="1"/>
          </p:cNvSpPr>
          <p:nvPr>
            <p:ph type="title"/>
          </p:nvPr>
        </p:nvSpPr>
        <p:spPr/>
        <p:txBody>
          <a:bodyPr/>
          <a:lstStyle/>
          <a:p>
            <a:r>
              <a:rPr lang="it-IT"/>
              <a:t>Fare clic per modificare lo stile del titolo dello schema</a:t>
            </a:r>
            <a:endParaRPr lang="de-AT"/>
          </a:p>
        </p:txBody>
      </p:sp>
      <p:sp>
        <p:nvSpPr>
          <p:cNvPr id="3" name="Segnaposto contenuto 2">
            <a:extLst>
              <a:ext uri="{FF2B5EF4-FFF2-40B4-BE49-F238E27FC236}">
                <a16:creationId xmlns:a16="http://schemas.microsoft.com/office/drawing/2014/main" id="{16B54C3E-A4AA-F23B-8C2E-488BB50D8BBC}"/>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de-AT"/>
          </a:p>
        </p:txBody>
      </p:sp>
      <p:sp>
        <p:nvSpPr>
          <p:cNvPr id="4" name="Segnaposto data 3">
            <a:extLst>
              <a:ext uri="{FF2B5EF4-FFF2-40B4-BE49-F238E27FC236}">
                <a16:creationId xmlns:a16="http://schemas.microsoft.com/office/drawing/2014/main" id="{F25F2BA2-2F84-9B37-293E-32DB2479EDCF}"/>
              </a:ext>
            </a:extLst>
          </p:cNvPr>
          <p:cNvSpPr>
            <a:spLocks noGrp="1"/>
          </p:cNvSpPr>
          <p:nvPr>
            <p:ph type="dt" sz="half" idx="10"/>
          </p:nvPr>
        </p:nvSpPr>
        <p:spPr/>
        <p:txBody>
          <a:bodyPr/>
          <a:lstStyle/>
          <a:p>
            <a:fld id="{DFC746C3-928E-4F42-839A-791E627DE047}" type="datetimeFigureOut">
              <a:rPr lang="de-AT" smtClean="0"/>
              <a:t>20.12.23</a:t>
            </a:fld>
            <a:endParaRPr lang="de-AT"/>
          </a:p>
        </p:txBody>
      </p:sp>
      <p:sp>
        <p:nvSpPr>
          <p:cNvPr id="5" name="Segnaposto piè di pagina 4">
            <a:extLst>
              <a:ext uri="{FF2B5EF4-FFF2-40B4-BE49-F238E27FC236}">
                <a16:creationId xmlns:a16="http://schemas.microsoft.com/office/drawing/2014/main" id="{45BD7A39-CCED-F507-139D-94DD11B47984}"/>
              </a:ext>
            </a:extLst>
          </p:cNvPr>
          <p:cNvSpPr>
            <a:spLocks noGrp="1"/>
          </p:cNvSpPr>
          <p:nvPr>
            <p:ph type="ftr" sz="quarter" idx="11"/>
          </p:nvPr>
        </p:nvSpPr>
        <p:spPr/>
        <p:txBody>
          <a:bodyPr/>
          <a:lstStyle/>
          <a:p>
            <a:endParaRPr lang="de-AT"/>
          </a:p>
        </p:txBody>
      </p:sp>
      <p:sp>
        <p:nvSpPr>
          <p:cNvPr id="6" name="Segnaposto numero diapositiva 5">
            <a:extLst>
              <a:ext uri="{FF2B5EF4-FFF2-40B4-BE49-F238E27FC236}">
                <a16:creationId xmlns:a16="http://schemas.microsoft.com/office/drawing/2014/main" id="{1A3217CB-8DEC-98E3-81BD-3112E7679E38}"/>
              </a:ext>
            </a:extLst>
          </p:cNvPr>
          <p:cNvSpPr>
            <a:spLocks noGrp="1"/>
          </p:cNvSpPr>
          <p:nvPr>
            <p:ph type="sldNum" sz="quarter" idx="12"/>
          </p:nvPr>
        </p:nvSpPr>
        <p:spPr/>
        <p:txBody>
          <a:bodyPr/>
          <a:lstStyle/>
          <a:p>
            <a:fld id="{C00CB38D-AC8F-4780-92DB-AFAAB79E3B97}" type="slidenum">
              <a:rPr lang="de-AT" smtClean="0"/>
              <a:t>‹N°›</a:t>
            </a:fld>
            <a:endParaRPr lang="de-AT"/>
          </a:p>
        </p:txBody>
      </p:sp>
    </p:spTree>
    <p:extLst>
      <p:ext uri="{BB962C8B-B14F-4D97-AF65-F5344CB8AC3E}">
        <p14:creationId xmlns:p14="http://schemas.microsoft.com/office/powerpoint/2010/main" val="3608888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99E3485-2343-26B0-5789-0B9F617489B0}"/>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endParaRPr lang="de-AT"/>
          </a:p>
        </p:txBody>
      </p:sp>
      <p:sp>
        <p:nvSpPr>
          <p:cNvPr id="3" name="Segnaposto testo 2">
            <a:extLst>
              <a:ext uri="{FF2B5EF4-FFF2-40B4-BE49-F238E27FC236}">
                <a16:creationId xmlns:a16="http://schemas.microsoft.com/office/drawing/2014/main" id="{4AC7B1F6-2705-48C6-F43D-F25FAA73778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1AC2A096-CFB1-F3B6-C667-18375EE8FC46}"/>
              </a:ext>
            </a:extLst>
          </p:cNvPr>
          <p:cNvSpPr>
            <a:spLocks noGrp="1"/>
          </p:cNvSpPr>
          <p:nvPr>
            <p:ph type="dt" sz="half" idx="10"/>
          </p:nvPr>
        </p:nvSpPr>
        <p:spPr/>
        <p:txBody>
          <a:bodyPr/>
          <a:lstStyle/>
          <a:p>
            <a:fld id="{DFC746C3-928E-4F42-839A-791E627DE047}" type="datetimeFigureOut">
              <a:rPr lang="de-AT" smtClean="0"/>
              <a:t>20.12.23</a:t>
            </a:fld>
            <a:endParaRPr lang="de-AT"/>
          </a:p>
        </p:txBody>
      </p:sp>
      <p:sp>
        <p:nvSpPr>
          <p:cNvPr id="5" name="Segnaposto piè di pagina 4">
            <a:extLst>
              <a:ext uri="{FF2B5EF4-FFF2-40B4-BE49-F238E27FC236}">
                <a16:creationId xmlns:a16="http://schemas.microsoft.com/office/drawing/2014/main" id="{1C59AA53-597E-BBBF-D1C2-2DA17D4CA18A}"/>
              </a:ext>
            </a:extLst>
          </p:cNvPr>
          <p:cNvSpPr>
            <a:spLocks noGrp="1"/>
          </p:cNvSpPr>
          <p:nvPr>
            <p:ph type="ftr" sz="quarter" idx="11"/>
          </p:nvPr>
        </p:nvSpPr>
        <p:spPr/>
        <p:txBody>
          <a:bodyPr/>
          <a:lstStyle/>
          <a:p>
            <a:endParaRPr lang="de-AT"/>
          </a:p>
        </p:txBody>
      </p:sp>
      <p:sp>
        <p:nvSpPr>
          <p:cNvPr id="6" name="Segnaposto numero diapositiva 5">
            <a:extLst>
              <a:ext uri="{FF2B5EF4-FFF2-40B4-BE49-F238E27FC236}">
                <a16:creationId xmlns:a16="http://schemas.microsoft.com/office/drawing/2014/main" id="{35AA3D1D-04EE-6B6D-ACAE-81690E35729B}"/>
              </a:ext>
            </a:extLst>
          </p:cNvPr>
          <p:cNvSpPr>
            <a:spLocks noGrp="1"/>
          </p:cNvSpPr>
          <p:nvPr>
            <p:ph type="sldNum" sz="quarter" idx="12"/>
          </p:nvPr>
        </p:nvSpPr>
        <p:spPr/>
        <p:txBody>
          <a:bodyPr/>
          <a:lstStyle/>
          <a:p>
            <a:fld id="{C00CB38D-AC8F-4780-92DB-AFAAB79E3B97}" type="slidenum">
              <a:rPr lang="de-AT" smtClean="0"/>
              <a:t>‹N°›</a:t>
            </a:fld>
            <a:endParaRPr lang="de-AT"/>
          </a:p>
        </p:txBody>
      </p:sp>
    </p:spTree>
    <p:extLst>
      <p:ext uri="{BB962C8B-B14F-4D97-AF65-F5344CB8AC3E}">
        <p14:creationId xmlns:p14="http://schemas.microsoft.com/office/powerpoint/2010/main" val="2977757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74CE0CC-87E5-29E8-616C-839F802E8ABC}"/>
              </a:ext>
            </a:extLst>
          </p:cNvPr>
          <p:cNvSpPr>
            <a:spLocks noGrp="1"/>
          </p:cNvSpPr>
          <p:nvPr>
            <p:ph type="title"/>
          </p:nvPr>
        </p:nvSpPr>
        <p:spPr/>
        <p:txBody>
          <a:bodyPr/>
          <a:lstStyle/>
          <a:p>
            <a:r>
              <a:rPr lang="it-IT"/>
              <a:t>Fare clic per modificare lo stile del titolo dello schema</a:t>
            </a:r>
            <a:endParaRPr lang="de-AT"/>
          </a:p>
        </p:txBody>
      </p:sp>
      <p:sp>
        <p:nvSpPr>
          <p:cNvPr id="3" name="Segnaposto contenuto 2">
            <a:extLst>
              <a:ext uri="{FF2B5EF4-FFF2-40B4-BE49-F238E27FC236}">
                <a16:creationId xmlns:a16="http://schemas.microsoft.com/office/drawing/2014/main" id="{B0418535-9816-BE63-6235-897160145DAD}"/>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de-AT"/>
          </a:p>
        </p:txBody>
      </p:sp>
      <p:sp>
        <p:nvSpPr>
          <p:cNvPr id="4" name="Segnaposto contenuto 3">
            <a:extLst>
              <a:ext uri="{FF2B5EF4-FFF2-40B4-BE49-F238E27FC236}">
                <a16:creationId xmlns:a16="http://schemas.microsoft.com/office/drawing/2014/main" id="{DBD1FA9D-BD2F-3D80-84D8-A8890FCA8A3A}"/>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de-AT"/>
          </a:p>
        </p:txBody>
      </p:sp>
      <p:sp>
        <p:nvSpPr>
          <p:cNvPr id="5" name="Segnaposto data 4">
            <a:extLst>
              <a:ext uri="{FF2B5EF4-FFF2-40B4-BE49-F238E27FC236}">
                <a16:creationId xmlns:a16="http://schemas.microsoft.com/office/drawing/2014/main" id="{8CD00717-1C25-109E-1A7C-AD05DFC89077}"/>
              </a:ext>
            </a:extLst>
          </p:cNvPr>
          <p:cNvSpPr>
            <a:spLocks noGrp="1"/>
          </p:cNvSpPr>
          <p:nvPr>
            <p:ph type="dt" sz="half" idx="10"/>
          </p:nvPr>
        </p:nvSpPr>
        <p:spPr/>
        <p:txBody>
          <a:bodyPr/>
          <a:lstStyle/>
          <a:p>
            <a:fld id="{DFC746C3-928E-4F42-839A-791E627DE047}" type="datetimeFigureOut">
              <a:rPr lang="de-AT" smtClean="0"/>
              <a:t>20.12.23</a:t>
            </a:fld>
            <a:endParaRPr lang="de-AT"/>
          </a:p>
        </p:txBody>
      </p:sp>
      <p:sp>
        <p:nvSpPr>
          <p:cNvPr id="6" name="Segnaposto piè di pagina 5">
            <a:extLst>
              <a:ext uri="{FF2B5EF4-FFF2-40B4-BE49-F238E27FC236}">
                <a16:creationId xmlns:a16="http://schemas.microsoft.com/office/drawing/2014/main" id="{557EE507-381E-7D0E-DA50-BEFAC4AC6013}"/>
              </a:ext>
            </a:extLst>
          </p:cNvPr>
          <p:cNvSpPr>
            <a:spLocks noGrp="1"/>
          </p:cNvSpPr>
          <p:nvPr>
            <p:ph type="ftr" sz="quarter" idx="11"/>
          </p:nvPr>
        </p:nvSpPr>
        <p:spPr/>
        <p:txBody>
          <a:bodyPr/>
          <a:lstStyle/>
          <a:p>
            <a:endParaRPr lang="de-AT"/>
          </a:p>
        </p:txBody>
      </p:sp>
      <p:sp>
        <p:nvSpPr>
          <p:cNvPr id="7" name="Segnaposto numero diapositiva 6">
            <a:extLst>
              <a:ext uri="{FF2B5EF4-FFF2-40B4-BE49-F238E27FC236}">
                <a16:creationId xmlns:a16="http://schemas.microsoft.com/office/drawing/2014/main" id="{EDBBAE36-C179-4237-BC24-7D32FFF7D07E}"/>
              </a:ext>
            </a:extLst>
          </p:cNvPr>
          <p:cNvSpPr>
            <a:spLocks noGrp="1"/>
          </p:cNvSpPr>
          <p:nvPr>
            <p:ph type="sldNum" sz="quarter" idx="12"/>
          </p:nvPr>
        </p:nvSpPr>
        <p:spPr/>
        <p:txBody>
          <a:bodyPr/>
          <a:lstStyle/>
          <a:p>
            <a:fld id="{C00CB38D-AC8F-4780-92DB-AFAAB79E3B97}" type="slidenum">
              <a:rPr lang="de-AT" smtClean="0"/>
              <a:t>‹N°›</a:t>
            </a:fld>
            <a:endParaRPr lang="de-AT"/>
          </a:p>
        </p:txBody>
      </p:sp>
    </p:spTree>
    <p:extLst>
      <p:ext uri="{BB962C8B-B14F-4D97-AF65-F5344CB8AC3E}">
        <p14:creationId xmlns:p14="http://schemas.microsoft.com/office/powerpoint/2010/main" val="1488211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3FC5DA0-1010-D7DE-C0F9-CE7EB50D125C}"/>
              </a:ext>
            </a:extLst>
          </p:cNvPr>
          <p:cNvSpPr>
            <a:spLocks noGrp="1"/>
          </p:cNvSpPr>
          <p:nvPr>
            <p:ph type="title"/>
          </p:nvPr>
        </p:nvSpPr>
        <p:spPr>
          <a:xfrm>
            <a:off x="839788" y="365125"/>
            <a:ext cx="10515600" cy="1325563"/>
          </a:xfrm>
        </p:spPr>
        <p:txBody>
          <a:bodyPr/>
          <a:lstStyle/>
          <a:p>
            <a:r>
              <a:rPr lang="it-IT"/>
              <a:t>Fare clic per modificare lo stile del titolo dello schema</a:t>
            </a:r>
            <a:endParaRPr lang="de-AT"/>
          </a:p>
        </p:txBody>
      </p:sp>
      <p:sp>
        <p:nvSpPr>
          <p:cNvPr id="3" name="Segnaposto testo 2">
            <a:extLst>
              <a:ext uri="{FF2B5EF4-FFF2-40B4-BE49-F238E27FC236}">
                <a16:creationId xmlns:a16="http://schemas.microsoft.com/office/drawing/2014/main" id="{49A56A54-1E41-C4D9-DC9D-DAC1FE655A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0504B978-A366-6166-2B15-A901DDD92A7B}"/>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de-AT"/>
          </a:p>
        </p:txBody>
      </p:sp>
      <p:sp>
        <p:nvSpPr>
          <p:cNvPr id="5" name="Segnaposto testo 4">
            <a:extLst>
              <a:ext uri="{FF2B5EF4-FFF2-40B4-BE49-F238E27FC236}">
                <a16:creationId xmlns:a16="http://schemas.microsoft.com/office/drawing/2014/main" id="{FDA327A9-3C66-00E1-9B80-F0668A32F6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EBD2CFCB-668B-B4F8-E405-FEF287C36929}"/>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de-AT"/>
          </a:p>
        </p:txBody>
      </p:sp>
      <p:sp>
        <p:nvSpPr>
          <p:cNvPr id="7" name="Segnaposto data 6">
            <a:extLst>
              <a:ext uri="{FF2B5EF4-FFF2-40B4-BE49-F238E27FC236}">
                <a16:creationId xmlns:a16="http://schemas.microsoft.com/office/drawing/2014/main" id="{A63C8BF1-DF40-6DC4-8E0D-3C9468C7451F}"/>
              </a:ext>
            </a:extLst>
          </p:cNvPr>
          <p:cNvSpPr>
            <a:spLocks noGrp="1"/>
          </p:cNvSpPr>
          <p:nvPr>
            <p:ph type="dt" sz="half" idx="10"/>
          </p:nvPr>
        </p:nvSpPr>
        <p:spPr/>
        <p:txBody>
          <a:bodyPr/>
          <a:lstStyle/>
          <a:p>
            <a:fld id="{DFC746C3-928E-4F42-839A-791E627DE047}" type="datetimeFigureOut">
              <a:rPr lang="de-AT" smtClean="0"/>
              <a:t>20.12.23</a:t>
            </a:fld>
            <a:endParaRPr lang="de-AT"/>
          </a:p>
        </p:txBody>
      </p:sp>
      <p:sp>
        <p:nvSpPr>
          <p:cNvPr id="8" name="Segnaposto piè di pagina 7">
            <a:extLst>
              <a:ext uri="{FF2B5EF4-FFF2-40B4-BE49-F238E27FC236}">
                <a16:creationId xmlns:a16="http://schemas.microsoft.com/office/drawing/2014/main" id="{060532A2-ED59-0A64-A2AF-465C84A6DAF3}"/>
              </a:ext>
            </a:extLst>
          </p:cNvPr>
          <p:cNvSpPr>
            <a:spLocks noGrp="1"/>
          </p:cNvSpPr>
          <p:nvPr>
            <p:ph type="ftr" sz="quarter" idx="11"/>
          </p:nvPr>
        </p:nvSpPr>
        <p:spPr/>
        <p:txBody>
          <a:bodyPr/>
          <a:lstStyle/>
          <a:p>
            <a:endParaRPr lang="de-AT"/>
          </a:p>
        </p:txBody>
      </p:sp>
      <p:sp>
        <p:nvSpPr>
          <p:cNvPr id="9" name="Segnaposto numero diapositiva 8">
            <a:extLst>
              <a:ext uri="{FF2B5EF4-FFF2-40B4-BE49-F238E27FC236}">
                <a16:creationId xmlns:a16="http://schemas.microsoft.com/office/drawing/2014/main" id="{DDB14F64-61AE-4E8D-69F7-7691713CD6AB}"/>
              </a:ext>
            </a:extLst>
          </p:cNvPr>
          <p:cNvSpPr>
            <a:spLocks noGrp="1"/>
          </p:cNvSpPr>
          <p:nvPr>
            <p:ph type="sldNum" sz="quarter" idx="12"/>
          </p:nvPr>
        </p:nvSpPr>
        <p:spPr/>
        <p:txBody>
          <a:bodyPr/>
          <a:lstStyle/>
          <a:p>
            <a:fld id="{C00CB38D-AC8F-4780-92DB-AFAAB79E3B97}" type="slidenum">
              <a:rPr lang="de-AT" smtClean="0"/>
              <a:t>‹N°›</a:t>
            </a:fld>
            <a:endParaRPr lang="de-AT"/>
          </a:p>
        </p:txBody>
      </p:sp>
    </p:spTree>
    <p:extLst>
      <p:ext uri="{BB962C8B-B14F-4D97-AF65-F5344CB8AC3E}">
        <p14:creationId xmlns:p14="http://schemas.microsoft.com/office/powerpoint/2010/main" val="2371194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A6E2A6B-CB2E-EF96-2D2D-A26F57B68D7D}"/>
              </a:ext>
            </a:extLst>
          </p:cNvPr>
          <p:cNvSpPr>
            <a:spLocks noGrp="1"/>
          </p:cNvSpPr>
          <p:nvPr>
            <p:ph type="title"/>
          </p:nvPr>
        </p:nvSpPr>
        <p:spPr/>
        <p:txBody>
          <a:bodyPr/>
          <a:lstStyle/>
          <a:p>
            <a:r>
              <a:rPr lang="it-IT"/>
              <a:t>Fare clic per modificare lo stile del titolo dello schema</a:t>
            </a:r>
            <a:endParaRPr lang="de-AT"/>
          </a:p>
        </p:txBody>
      </p:sp>
      <p:sp>
        <p:nvSpPr>
          <p:cNvPr id="3" name="Segnaposto data 2">
            <a:extLst>
              <a:ext uri="{FF2B5EF4-FFF2-40B4-BE49-F238E27FC236}">
                <a16:creationId xmlns:a16="http://schemas.microsoft.com/office/drawing/2014/main" id="{7FE2EE35-BBFB-F2E6-4E11-7E51638D3E10}"/>
              </a:ext>
            </a:extLst>
          </p:cNvPr>
          <p:cNvSpPr>
            <a:spLocks noGrp="1"/>
          </p:cNvSpPr>
          <p:nvPr>
            <p:ph type="dt" sz="half" idx="10"/>
          </p:nvPr>
        </p:nvSpPr>
        <p:spPr/>
        <p:txBody>
          <a:bodyPr/>
          <a:lstStyle/>
          <a:p>
            <a:fld id="{DFC746C3-928E-4F42-839A-791E627DE047}" type="datetimeFigureOut">
              <a:rPr lang="de-AT" smtClean="0"/>
              <a:t>20.12.23</a:t>
            </a:fld>
            <a:endParaRPr lang="de-AT"/>
          </a:p>
        </p:txBody>
      </p:sp>
      <p:sp>
        <p:nvSpPr>
          <p:cNvPr id="4" name="Segnaposto piè di pagina 3">
            <a:extLst>
              <a:ext uri="{FF2B5EF4-FFF2-40B4-BE49-F238E27FC236}">
                <a16:creationId xmlns:a16="http://schemas.microsoft.com/office/drawing/2014/main" id="{8669A608-386E-DC2B-476A-BAE21C52C7E7}"/>
              </a:ext>
            </a:extLst>
          </p:cNvPr>
          <p:cNvSpPr>
            <a:spLocks noGrp="1"/>
          </p:cNvSpPr>
          <p:nvPr>
            <p:ph type="ftr" sz="quarter" idx="11"/>
          </p:nvPr>
        </p:nvSpPr>
        <p:spPr/>
        <p:txBody>
          <a:bodyPr/>
          <a:lstStyle/>
          <a:p>
            <a:endParaRPr lang="de-AT"/>
          </a:p>
        </p:txBody>
      </p:sp>
      <p:sp>
        <p:nvSpPr>
          <p:cNvPr id="5" name="Segnaposto numero diapositiva 4">
            <a:extLst>
              <a:ext uri="{FF2B5EF4-FFF2-40B4-BE49-F238E27FC236}">
                <a16:creationId xmlns:a16="http://schemas.microsoft.com/office/drawing/2014/main" id="{FE245DFF-6D51-3CDE-D5CF-E8E80D3D91EE}"/>
              </a:ext>
            </a:extLst>
          </p:cNvPr>
          <p:cNvSpPr>
            <a:spLocks noGrp="1"/>
          </p:cNvSpPr>
          <p:nvPr>
            <p:ph type="sldNum" sz="quarter" idx="12"/>
          </p:nvPr>
        </p:nvSpPr>
        <p:spPr/>
        <p:txBody>
          <a:bodyPr/>
          <a:lstStyle/>
          <a:p>
            <a:fld id="{C00CB38D-AC8F-4780-92DB-AFAAB79E3B97}" type="slidenum">
              <a:rPr lang="de-AT" smtClean="0"/>
              <a:t>‹N°›</a:t>
            </a:fld>
            <a:endParaRPr lang="de-AT"/>
          </a:p>
        </p:txBody>
      </p:sp>
    </p:spTree>
    <p:extLst>
      <p:ext uri="{BB962C8B-B14F-4D97-AF65-F5344CB8AC3E}">
        <p14:creationId xmlns:p14="http://schemas.microsoft.com/office/powerpoint/2010/main" val="310050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75A3D66C-ABC1-2EF0-89A6-B714F85FD862}"/>
              </a:ext>
            </a:extLst>
          </p:cNvPr>
          <p:cNvSpPr>
            <a:spLocks noGrp="1"/>
          </p:cNvSpPr>
          <p:nvPr>
            <p:ph type="dt" sz="half" idx="10"/>
          </p:nvPr>
        </p:nvSpPr>
        <p:spPr/>
        <p:txBody>
          <a:bodyPr/>
          <a:lstStyle/>
          <a:p>
            <a:fld id="{DFC746C3-928E-4F42-839A-791E627DE047}" type="datetimeFigureOut">
              <a:rPr lang="de-AT" smtClean="0"/>
              <a:t>20.12.23</a:t>
            </a:fld>
            <a:endParaRPr lang="de-AT"/>
          </a:p>
        </p:txBody>
      </p:sp>
      <p:sp>
        <p:nvSpPr>
          <p:cNvPr id="3" name="Segnaposto piè di pagina 2">
            <a:extLst>
              <a:ext uri="{FF2B5EF4-FFF2-40B4-BE49-F238E27FC236}">
                <a16:creationId xmlns:a16="http://schemas.microsoft.com/office/drawing/2014/main" id="{1A1EA3D8-82A8-D233-DD7C-CDB008C12682}"/>
              </a:ext>
            </a:extLst>
          </p:cNvPr>
          <p:cNvSpPr>
            <a:spLocks noGrp="1"/>
          </p:cNvSpPr>
          <p:nvPr>
            <p:ph type="ftr" sz="quarter" idx="11"/>
          </p:nvPr>
        </p:nvSpPr>
        <p:spPr/>
        <p:txBody>
          <a:bodyPr/>
          <a:lstStyle/>
          <a:p>
            <a:endParaRPr lang="de-AT"/>
          </a:p>
        </p:txBody>
      </p:sp>
      <p:sp>
        <p:nvSpPr>
          <p:cNvPr id="4" name="Segnaposto numero diapositiva 3">
            <a:extLst>
              <a:ext uri="{FF2B5EF4-FFF2-40B4-BE49-F238E27FC236}">
                <a16:creationId xmlns:a16="http://schemas.microsoft.com/office/drawing/2014/main" id="{27514AFD-A60B-E83A-0B19-6AA584D5BE73}"/>
              </a:ext>
            </a:extLst>
          </p:cNvPr>
          <p:cNvSpPr>
            <a:spLocks noGrp="1"/>
          </p:cNvSpPr>
          <p:nvPr>
            <p:ph type="sldNum" sz="quarter" idx="12"/>
          </p:nvPr>
        </p:nvSpPr>
        <p:spPr/>
        <p:txBody>
          <a:bodyPr/>
          <a:lstStyle/>
          <a:p>
            <a:fld id="{C00CB38D-AC8F-4780-92DB-AFAAB79E3B97}" type="slidenum">
              <a:rPr lang="de-AT" smtClean="0"/>
              <a:t>‹N°›</a:t>
            </a:fld>
            <a:endParaRPr lang="de-AT"/>
          </a:p>
        </p:txBody>
      </p:sp>
    </p:spTree>
    <p:extLst>
      <p:ext uri="{BB962C8B-B14F-4D97-AF65-F5344CB8AC3E}">
        <p14:creationId xmlns:p14="http://schemas.microsoft.com/office/powerpoint/2010/main" val="21691558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160097C-E9C6-6810-6F2B-1D974C741D72}"/>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endParaRPr lang="de-AT"/>
          </a:p>
        </p:txBody>
      </p:sp>
      <p:sp>
        <p:nvSpPr>
          <p:cNvPr id="3" name="Segnaposto contenuto 2">
            <a:extLst>
              <a:ext uri="{FF2B5EF4-FFF2-40B4-BE49-F238E27FC236}">
                <a16:creationId xmlns:a16="http://schemas.microsoft.com/office/drawing/2014/main" id="{021E1850-1B8D-2956-1B65-9785E60CE3C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de-AT"/>
          </a:p>
        </p:txBody>
      </p:sp>
      <p:sp>
        <p:nvSpPr>
          <p:cNvPr id="4" name="Segnaposto testo 3">
            <a:extLst>
              <a:ext uri="{FF2B5EF4-FFF2-40B4-BE49-F238E27FC236}">
                <a16:creationId xmlns:a16="http://schemas.microsoft.com/office/drawing/2014/main" id="{F65FA7F2-2A5E-42E8-9B3F-CB1FD45141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D9B49740-4BAE-AEAC-191C-BE8B3B9ACFF9}"/>
              </a:ext>
            </a:extLst>
          </p:cNvPr>
          <p:cNvSpPr>
            <a:spLocks noGrp="1"/>
          </p:cNvSpPr>
          <p:nvPr>
            <p:ph type="dt" sz="half" idx="10"/>
          </p:nvPr>
        </p:nvSpPr>
        <p:spPr/>
        <p:txBody>
          <a:bodyPr/>
          <a:lstStyle/>
          <a:p>
            <a:fld id="{DFC746C3-928E-4F42-839A-791E627DE047}" type="datetimeFigureOut">
              <a:rPr lang="de-AT" smtClean="0"/>
              <a:t>20.12.23</a:t>
            </a:fld>
            <a:endParaRPr lang="de-AT"/>
          </a:p>
        </p:txBody>
      </p:sp>
      <p:sp>
        <p:nvSpPr>
          <p:cNvPr id="6" name="Segnaposto piè di pagina 5">
            <a:extLst>
              <a:ext uri="{FF2B5EF4-FFF2-40B4-BE49-F238E27FC236}">
                <a16:creationId xmlns:a16="http://schemas.microsoft.com/office/drawing/2014/main" id="{7109F109-AD6B-EA75-6A71-AFED1A8ECD2E}"/>
              </a:ext>
            </a:extLst>
          </p:cNvPr>
          <p:cNvSpPr>
            <a:spLocks noGrp="1"/>
          </p:cNvSpPr>
          <p:nvPr>
            <p:ph type="ftr" sz="quarter" idx="11"/>
          </p:nvPr>
        </p:nvSpPr>
        <p:spPr/>
        <p:txBody>
          <a:bodyPr/>
          <a:lstStyle/>
          <a:p>
            <a:endParaRPr lang="de-AT"/>
          </a:p>
        </p:txBody>
      </p:sp>
      <p:sp>
        <p:nvSpPr>
          <p:cNvPr id="7" name="Segnaposto numero diapositiva 6">
            <a:extLst>
              <a:ext uri="{FF2B5EF4-FFF2-40B4-BE49-F238E27FC236}">
                <a16:creationId xmlns:a16="http://schemas.microsoft.com/office/drawing/2014/main" id="{CABAC841-09CC-4C9B-CF16-4F123C9A3253}"/>
              </a:ext>
            </a:extLst>
          </p:cNvPr>
          <p:cNvSpPr>
            <a:spLocks noGrp="1"/>
          </p:cNvSpPr>
          <p:nvPr>
            <p:ph type="sldNum" sz="quarter" idx="12"/>
          </p:nvPr>
        </p:nvSpPr>
        <p:spPr/>
        <p:txBody>
          <a:bodyPr/>
          <a:lstStyle/>
          <a:p>
            <a:fld id="{C00CB38D-AC8F-4780-92DB-AFAAB79E3B97}" type="slidenum">
              <a:rPr lang="de-AT" smtClean="0"/>
              <a:t>‹N°›</a:t>
            </a:fld>
            <a:endParaRPr lang="de-AT"/>
          </a:p>
        </p:txBody>
      </p:sp>
    </p:spTree>
    <p:extLst>
      <p:ext uri="{BB962C8B-B14F-4D97-AF65-F5344CB8AC3E}">
        <p14:creationId xmlns:p14="http://schemas.microsoft.com/office/powerpoint/2010/main" val="1940438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7E64B31-C8DC-95F5-7B00-A0ADC2C3DD31}"/>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endParaRPr lang="de-AT"/>
          </a:p>
        </p:txBody>
      </p:sp>
      <p:sp>
        <p:nvSpPr>
          <p:cNvPr id="3" name="Segnaposto immagine 2">
            <a:extLst>
              <a:ext uri="{FF2B5EF4-FFF2-40B4-BE49-F238E27FC236}">
                <a16:creationId xmlns:a16="http://schemas.microsoft.com/office/drawing/2014/main" id="{A725A858-26F7-5F1C-2355-CD678449BE8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Segnaposto testo 3">
            <a:extLst>
              <a:ext uri="{FF2B5EF4-FFF2-40B4-BE49-F238E27FC236}">
                <a16:creationId xmlns:a16="http://schemas.microsoft.com/office/drawing/2014/main" id="{414E2481-BA93-0B24-FA96-CDAC1BBF70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DCA0C7F8-38C0-4674-3426-B58988AF5E73}"/>
              </a:ext>
            </a:extLst>
          </p:cNvPr>
          <p:cNvSpPr>
            <a:spLocks noGrp="1"/>
          </p:cNvSpPr>
          <p:nvPr>
            <p:ph type="dt" sz="half" idx="10"/>
          </p:nvPr>
        </p:nvSpPr>
        <p:spPr/>
        <p:txBody>
          <a:bodyPr/>
          <a:lstStyle/>
          <a:p>
            <a:fld id="{DFC746C3-928E-4F42-839A-791E627DE047}" type="datetimeFigureOut">
              <a:rPr lang="de-AT" smtClean="0"/>
              <a:t>20.12.23</a:t>
            </a:fld>
            <a:endParaRPr lang="de-AT"/>
          </a:p>
        </p:txBody>
      </p:sp>
      <p:sp>
        <p:nvSpPr>
          <p:cNvPr id="6" name="Segnaposto piè di pagina 5">
            <a:extLst>
              <a:ext uri="{FF2B5EF4-FFF2-40B4-BE49-F238E27FC236}">
                <a16:creationId xmlns:a16="http://schemas.microsoft.com/office/drawing/2014/main" id="{9EB1EAB5-95C1-5A20-FEED-7953507CE3AE}"/>
              </a:ext>
            </a:extLst>
          </p:cNvPr>
          <p:cNvSpPr>
            <a:spLocks noGrp="1"/>
          </p:cNvSpPr>
          <p:nvPr>
            <p:ph type="ftr" sz="quarter" idx="11"/>
          </p:nvPr>
        </p:nvSpPr>
        <p:spPr/>
        <p:txBody>
          <a:bodyPr/>
          <a:lstStyle/>
          <a:p>
            <a:endParaRPr lang="de-AT"/>
          </a:p>
        </p:txBody>
      </p:sp>
      <p:sp>
        <p:nvSpPr>
          <p:cNvPr id="7" name="Segnaposto numero diapositiva 6">
            <a:extLst>
              <a:ext uri="{FF2B5EF4-FFF2-40B4-BE49-F238E27FC236}">
                <a16:creationId xmlns:a16="http://schemas.microsoft.com/office/drawing/2014/main" id="{5926E481-A2B5-A7D6-177C-6701F4A53507}"/>
              </a:ext>
            </a:extLst>
          </p:cNvPr>
          <p:cNvSpPr>
            <a:spLocks noGrp="1"/>
          </p:cNvSpPr>
          <p:nvPr>
            <p:ph type="sldNum" sz="quarter" idx="12"/>
          </p:nvPr>
        </p:nvSpPr>
        <p:spPr/>
        <p:txBody>
          <a:bodyPr/>
          <a:lstStyle/>
          <a:p>
            <a:fld id="{C00CB38D-AC8F-4780-92DB-AFAAB79E3B97}" type="slidenum">
              <a:rPr lang="de-AT" smtClean="0"/>
              <a:t>‹N°›</a:t>
            </a:fld>
            <a:endParaRPr lang="de-AT"/>
          </a:p>
        </p:txBody>
      </p:sp>
    </p:spTree>
    <p:extLst>
      <p:ext uri="{BB962C8B-B14F-4D97-AF65-F5344CB8AC3E}">
        <p14:creationId xmlns:p14="http://schemas.microsoft.com/office/powerpoint/2010/main" val="1986638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51C7970-144D-F410-7671-03A1830336A5}"/>
              </a:ext>
            </a:extLst>
          </p:cNvPr>
          <p:cNvSpPr>
            <a:spLocks noGrp="1"/>
          </p:cNvSpPr>
          <p:nvPr>
            <p:ph type="title"/>
          </p:nvPr>
        </p:nvSpPr>
        <p:spPr/>
        <p:txBody>
          <a:bodyPr/>
          <a:lstStyle/>
          <a:p>
            <a:r>
              <a:rPr lang="it-IT"/>
              <a:t>Fare clic per modificare lo stile del titolo dello schema</a:t>
            </a:r>
            <a:endParaRPr lang="de-AT"/>
          </a:p>
        </p:txBody>
      </p:sp>
      <p:sp>
        <p:nvSpPr>
          <p:cNvPr id="3" name="Segnaposto testo verticale 2">
            <a:extLst>
              <a:ext uri="{FF2B5EF4-FFF2-40B4-BE49-F238E27FC236}">
                <a16:creationId xmlns:a16="http://schemas.microsoft.com/office/drawing/2014/main" id="{3326EF98-2853-11A4-BFE8-8299A934C7E0}"/>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de-AT"/>
          </a:p>
        </p:txBody>
      </p:sp>
      <p:sp>
        <p:nvSpPr>
          <p:cNvPr id="4" name="Segnaposto data 3">
            <a:extLst>
              <a:ext uri="{FF2B5EF4-FFF2-40B4-BE49-F238E27FC236}">
                <a16:creationId xmlns:a16="http://schemas.microsoft.com/office/drawing/2014/main" id="{9D3B134E-1C8D-D64A-B1CC-B523015CF44E}"/>
              </a:ext>
            </a:extLst>
          </p:cNvPr>
          <p:cNvSpPr>
            <a:spLocks noGrp="1"/>
          </p:cNvSpPr>
          <p:nvPr>
            <p:ph type="dt" sz="half" idx="10"/>
          </p:nvPr>
        </p:nvSpPr>
        <p:spPr/>
        <p:txBody>
          <a:bodyPr/>
          <a:lstStyle/>
          <a:p>
            <a:fld id="{DFC746C3-928E-4F42-839A-791E627DE047}" type="datetimeFigureOut">
              <a:rPr lang="de-AT" smtClean="0"/>
              <a:t>20.12.23</a:t>
            </a:fld>
            <a:endParaRPr lang="de-AT"/>
          </a:p>
        </p:txBody>
      </p:sp>
      <p:sp>
        <p:nvSpPr>
          <p:cNvPr id="5" name="Segnaposto piè di pagina 4">
            <a:extLst>
              <a:ext uri="{FF2B5EF4-FFF2-40B4-BE49-F238E27FC236}">
                <a16:creationId xmlns:a16="http://schemas.microsoft.com/office/drawing/2014/main" id="{09754F72-ECC2-CFEF-7F87-E5FE66AA56EA}"/>
              </a:ext>
            </a:extLst>
          </p:cNvPr>
          <p:cNvSpPr>
            <a:spLocks noGrp="1"/>
          </p:cNvSpPr>
          <p:nvPr>
            <p:ph type="ftr" sz="quarter" idx="11"/>
          </p:nvPr>
        </p:nvSpPr>
        <p:spPr/>
        <p:txBody>
          <a:bodyPr/>
          <a:lstStyle/>
          <a:p>
            <a:endParaRPr lang="de-AT"/>
          </a:p>
        </p:txBody>
      </p:sp>
      <p:sp>
        <p:nvSpPr>
          <p:cNvPr id="6" name="Segnaposto numero diapositiva 5">
            <a:extLst>
              <a:ext uri="{FF2B5EF4-FFF2-40B4-BE49-F238E27FC236}">
                <a16:creationId xmlns:a16="http://schemas.microsoft.com/office/drawing/2014/main" id="{4A33B5A8-E1ED-27BF-EE52-FAE23ECCD8BC}"/>
              </a:ext>
            </a:extLst>
          </p:cNvPr>
          <p:cNvSpPr>
            <a:spLocks noGrp="1"/>
          </p:cNvSpPr>
          <p:nvPr>
            <p:ph type="sldNum" sz="quarter" idx="12"/>
          </p:nvPr>
        </p:nvSpPr>
        <p:spPr/>
        <p:txBody>
          <a:bodyPr/>
          <a:lstStyle/>
          <a:p>
            <a:fld id="{C00CB38D-AC8F-4780-92DB-AFAAB79E3B97}" type="slidenum">
              <a:rPr lang="de-AT" smtClean="0"/>
              <a:t>‹N°›</a:t>
            </a:fld>
            <a:endParaRPr lang="de-AT"/>
          </a:p>
        </p:txBody>
      </p:sp>
    </p:spTree>
    <p:extLst>
      <p:ext uri="{BB962C8B-B14F-4D97-AF65-F5344CB8AC3E}">
        <p14:creationId xmlns:p14="http://schemas.microsoft.com/office/powerpoint/2010/main" val="1466505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539CE1A9-1F74-AB9B-859E-63136F8BED70}"/>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endParaRPr lang="de-AT"/>
          </a:p>
        </p:txBody>
      </p:sp>
      <p:sp>
        <p:nvSpPr>
          <p:cNvPr id="3" name="Segnaposto testo verticale 2">
            <a:extLst>
              <a:ext uri="{FF2B5EF4-FFF2-40B4-BE49-F238E27FC236}">
                <a16:creationId xmlns:a16="http://schemas.microsoft.com/office/drawing/2014/main" id="{F789D420-08E0-2050-F590-060269B68FC3}"/>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de-AT"/>
          </a:p>
        </p:txBody>
      </p:sp>
      <p:sp>
        <p:nvSpPr>
          <p:cNvPr id="4" name="Segnaposto data 3">
            <a:extLst>
              <a:ext uri="{FF2B5EF4-FFF2-40B4-BE49-F238E27FC236}">
                <a16:creationId xmlns:a16="http://schemas.microsoft.com/office/drawing/2014/main" id="{9853457A-CA82-7DCC-12D9-C71A8C04A188}"/>
              </a:ext>
            </a:extLst>
          </p:cNvPr>
          <p:cNvSpPr>
            <a:spLocks noGrp="1"/>
          </p:cNvSpPr>
          <p:nvPr>
            <p:ph type="dt" sz="half" idx="10"/>
          </p:nvPr>
        </p:nvSpPr>
        <p:spPr/>
        <p:txBody>
          <a:bodyPr/>
          <a:lstStyle/>
          <a:p>
            <a:fld id="{DFC746C3-928E-4F42-839A-791E627DE047}" type="datetimeFigureOut">
              <a:rPr lang="de-AT" smtClean="0"/>
              <a:t>20.12.23</a:t>
            </a:fld>
            <a:endParaRPr lang="de-AT"/>
          </a:p>
        </p:txBody>
      </p:sp>
      <p:sp>
        <p:nvSpPr>
          <p:cNvPr id="5" name="Segnaposto piè di pagina 4">
            <a:extLst>
              <a:ext uri="{FF2B5EF4-FFF2-40B4-BE49-F238E27FC236}">
                <a16:creationId xmlns:a16="http://schemas.microsoft.com/office/drawing/2014/main" id="{F0BD2F15-856F-8425-FF1A-95BE39FC0DA2}"/>
              </a:ext>
            </a:extLst>
          </p:cNvPr>
          <p:cNvSpPr>
            <a:spLocks noGrp="1"/>
          </p:cNvSpPr>
          <p:nvPr>
            <p:ph type="ftr" sz="quarter" idx="11"/>
          </p:nvPr>
        </p:nvSpPr>
        <p:spPr/>
        <p:txBody>
          <a:bodyPr/>
          <a:lstStyle/>
          <a:p>
            <a:endParaRPr lang="de-AT"/>
          </a:p>
        </p:txBody>
      </p:sp>
      <p:sp>
        <p:nvSpPr>
          <p:cNvPr id="6" name="Segnaposto numero diapositiva 5">
            <a:extLst>
              <a:ext uri="{FF2B5EF4-FFF2-40B4-BE49-F238E27FC236}">
                <a16:creationId xmlns:a16="http://schemas.microsoft.com/office/drawing/2014/main" id="{270560C3-8B45-A0FF-59DF-79665CD249DF}"/>
              </a:ext>
            </a:extLst>
          </p:cNvPr>
          <p:cNvSpPr>
            <a:spLocks noGrp="1"/>
          </p:cNvSpPr>
          <p:nvPr>
            <p:ph type="sldNum" sz="quarter" idx="12"/>
          </p:nvPr>
        </p:nvSpPr>
        <p:spPr/>
        <p:txBody>
          <a:bodyPr/>
          <a:lstStyle/>
          <a:p>
            <a:fld id="{C00CB38D-AC8F-4780-92DB-AFAAB79E3B97}" type="slidenum">
              <a:rPr lang="de-AT" smtClean="0"/>
              <a:t>‹N°›</a:t>
            </a:fld>
            <a:endParaRPr lang="de-AT"/>
          </a:p>
        </p:txBody>
      </p:sp>
    </p:spTree>
    <p:extLst>
      <p:ext uri="{BB962C8B-B14F-4D97-AF65-F5344CB8AC3E}">
        <p14:creationId xmlns:p14="http://schemas.microsoft.com/office/powerpoint/2010/main" val="4284408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15915FFD-DBF3-6278-A7FC-81B37FE680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endParaRPr lang="de-AT"/>
          </a:p>
        </p:txBody>
      </p:sp>
      <p:sp>
        <p:nvSpPr>
          <p:cNvPr id="3" name="Segnaposto testo 2">
            <a:extLst>
              <a:ext uri="{FF2B5EF4-FFF2-40B4-BE49-F238E27FC236}">
                <a16:creationId xmlns:a16="http://schemas.microsoft.com/office/drawing/2014/main" id="{A3BC2A40-3664-8265-A456-74ACF3FFA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de-AT"/>
          </a:p>
        </p:txBody>
      </p:sp>
      <p:sp>
        <p:nvSpPr>
          <p:cNvPr id="4" name="Segnaposto data 3">
            <a:extLst>
              <a:ext uri="{FF2B5EF4-FFF2-40B4-BE49-F238E27FC236}">
                <a16:creationId xmlns:a16="http://schemas.microsoft.com/office/drawing/2014/main" id="{0B3ADFFF-40E3-9399-0237-1553D66A1B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FC746C3-928E-4F42-839A-791E627DE047}" type="datetimeFigureOut">
              <a:rPr lang="de-AT" smtClean="0"/>
              <a:t>20.12.23</a:t>
            </a:fld>
            <a:endParaRPr lang="de-AT"/>
          </a:p>
        </p:txBody>
      </p:sp>
      <p:sp>
        <p:nvSpPr>
          <p:cNvPr id="5" name="Segnaposto piè di pagina 4">
            <a:extLst>
              <a:ext uri="{FF2B5EF4-FFF2-40B4-BE49-F238E27FC236}">
                <a16:creationId xmlns:a16="http://schemas.microsoft.com/office/drawing/2014/main" id="{2E492BC6-9DED-CC75-F2DE-579884AC342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de-AT"/>
          </a:p>
        </p:txBody>
      </p:sp>
      <p:sp>
        <p:nvSpPr>
          <p:cNvPr id="6" name="Segnaposto numero diapositiva 5">
            <a:extLst>
              <a:ext uri="{FF2B5EF4-FFF2-40B4-BE49-F238E27FC236}">
                <a16:creationId xmlns:a16="http://schemas.microsoft.com/office/drawing/2014/main" id="{F058AEED-DCE3-BA36-3B9D-A1F0905FEC5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00CB38D-AC8F-4780-92DB-AFAAB79E3B97}" type="slidenum">
              <a:rPr lang="de-AT" smtClean="0"/>
              <a:t>‹N°›</a:t>
            </a:fld>
            <a:endParaRPr lang="de-AT"/>
          </a:p>
        </p:txBody>
      </p:sp>
    </p:spTree>
    <p:extLst>
      <p:ext uri="{BB962C8B-B14F-4D97-AF65-F5344CB8AC3E}">
        <p14:creationId xmlns:p14="http://schemas.microsoft.com/office/powerpoint/2010/main" val="37002518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06A6F16-DED9-E290-651F-E187A02A98E7}"/>
              </a:ext>
            </a:extLst>
          </p:cNvPr>
          <p:cNvSpPr>
            <a:spLocks noGrp="1"/>
          </p:cNvSpPr>
          <p:nvPr>
            <p:ph type="ctrTitle"/>
          </p:nvPr>
        </p:nvSpPr>
        <p:spPr/>
        <p:txBody>
          <a:bodyPr/>
          <a:lstStyle/>
          <a:p>
            <a:r>
              <a:rPr lang="de-AT" dirty="0"/>
              <a:t>École </a:t>
            </a:r>
            <a:r>
              <a:rPr lang="de-AT" dirty="0" err="1"/>
              <a:t>Héllenisante</a:t>
            </a:r>
            <a:r>
              <a:rPr lang="de-AT" dirty="0"/>
              <a:t> </a:t>
            </a:r>
            <a:r>
              <a:rPr lang="de-AT" dirty="0" err="1"/>
              <a:t>ou</a:t>
            </a:r>
            <a:r>
              <a:rPr lang="de-AT" dirty="0"/>
              <a:t> </a:t>
            </a:r>
            <a:r>
              <a:rPr lang="de-AT" dirty="0" err="1"/>
              <a:t>Grécisante</a:t>
            </a:r>
            <a:r>
              <a:rPr lang="de-AT" dirty="0"/>
              <a:t>?</a:t>
            </a:r>
          </a:p>
        </p:txBody>
      </p:sp>
      <p:sp>
        <p:nvSpPr>
          <p:cNvPr id="3" name="Sottotitolo 2">
            <a:extLst>
              <a:ext uri="{FF2B5EF4-FFF2-40B4-BE49-F238E27FC236}">
                <a16:creationId xmlns:a16="http://schemas.microsoft.com/office/drawing/2014/main" id="{FDB2513B-D18F-DC79-D5C7-5CE3349DA07E}"/>
              </a:ext>
            </a:extLst>
          </p:cNvPr>
          <p:cNvSpPr>
            <a:spLocks noGrp="1"/>
          </p:cNvSpPr>
          <p:nvPr>
            <p:ph type="subTitle" idx="1"/>
          </p:nvPr>
        </p:nvSpPr>
        <p:spPr/>
        <p:txBody>
          <a:bodyPr/>
          <a:lstStyle/>
          <a:p>
            <a:r>
              <a:rPr lang="de-AT" dirty="0"/>
              <a:t>Benedetta Contin</a:t>
            </a:r>
          </a:p>
          <a:p>
            <a:r>
              <a:rPr lang="de-AT" dirty="0"/>
              <a:t>Académie </a:t>
            </a:r>
            <a:r>
              <a:rPr lang="de-AT" dirty="0" err="1"/>
              <a:t>Autrichienne</a:t>
            </a:r>
            <a:r>
              <a:rPr lang="de-AT" dirty="0"/>
              <a:t> des Sciences </a:t>
            </a:r>
          </a:p>
          <a:p>
            <a:r>
              <a:rPr lang="de-AT" dirty="0" err="1"/>
              <a:t>Université</a:t>
            </a:r>
            <a:r>
              <a:rPr lang="de-AT" dirty="0"/>
              <a:t> de Vienne</a:t>
            </a:r>
          </a:p>
        </p:txBody>
      </p:sp>
    </p:spTree>
    <p:extLst>
      <p:ext uri="{BB962C8B-B14F-4D97-AF65-F5344CB8AC3E}">
        <p14:creationId xmlns:p14="http://schemas.microsoft.com/office/powerpoint/2010/main" val="13791151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C5AB41E-613D-E1F3-9C95-2B50603EDA21}"/>
              </a:ext>
            </a:extLst>
          </p:cNvPr>
          <p:cNvSpPr>
            <a:spLocks noGrp="1"/>
          </p:cNvSpPr>
          <p:nvPr>
            <p:ph type="title"/>
          </p:nvPr>
        </p:nvSpPr>
        <p:spPr>
          <a:xfrm>
            <a:off x="0" y="1"/>
            <a:ext cx="12192000" cy="1137919"/>
          </a:xfrm>
        </p:spPr>
        <p:txBody>
          <a:bodyPr/>
          <a:lstStyle/>
          <a:p>
            <a:pPr algn="ctr"/>
            <a:r>
              <a:rPr lang="de-AT" dirty="0" err="1">
                <a:latin typeface="Garamond" panose="02020404030301010803" pitchFamily="18" charset="0"/>
              </a:rPr>
              <a:t>Prémisses</a:t>
            </a:r>
            <a:r>
              <a:rPr lang="de-AT" dirty="0">
                <a:latin typeface="Garamond" panose="02020404030301010803" pitchFamily="18" charset="0"/>
              </a:rPr>
              <a:t> </a:t>
            </a:r>
            <a:r>
              <a:rPr lang="de-AT" dirty="0" err="1">
                <a:latin typeface="Garamond" panose="02020404030301010803" pitchFamily="18" charset="0"/>
              </a:rPr>
              <a:t>générales</a:t>
            </a:r>
            <a:r>
              <a:rPr lang="de-AT" dirty="0">
                <a:latin typeface="Garamond" panose="02020404030301010803" pitchFamily="18" charset="0"/>
              </a:rPr>
              <a:t>: </a:t>
            </a:r>
            <a:r>
              <a:rPr lang="de-AT" dirty="0" err="1">
                <a:latin typeface="Garamond" panose="02020404030301010803" pitchFamily="18" charset="0"/>
              </a:rPr>
              <a:t>faut-il</a:t>
            </a:r>
            <a:r>
              <a:rPr lang="de-AT" dirty="0">
                <a:latin typeface="Garamond" panose="02020404030301010803" pitchFamily="18" charset="0"/>
              </a:rPr>
              <a:t> </a:t>
            </a:r>
            <a:r>
              <a:rPr lang="de-AT" dirty="0" err="1">
                <a:latin typeface="Garamond" panose="02020404030301010803" pitchFamily="18" charset="0"/>
              </a:rPr>
              <a:t>partir</a:t>
            </a:r>
            <a:r>
              <a:rPr lang="de-AT" dirty="0">
                <a:latin typeface="Garamond" panose="02020404030301010803" pitchFamily="18" charset="0"/>
              </a:rPr>
              <a:t> des </a:t>
            </a:r>
            <a:r>
              <a:rPr lang="de-AT" dirty="0" err="1">
                <a:latin typeface="Garamond" panose="02020404030301010803" pitchFamily="18" charset="0"/>
              </a:rPr>
              <a:t>définitions</a:t>
            </a:r>
            <a:r>
              <a:rPr lang="de-AT" dirty="0">
                <a:latin typeface="Garamond" panose="02020404030301010803" pitchFamily="18" charset="0"/>
              </a:rPr>
              <a:t>? </a:t>
            </a:r>
          </a:p>
        </p:txBody>
      </p:sp>
      <p:sp>
        <p:nvSpPr>
          <p:cNvPr id="3" name="Segnaposto contenuto 2">
            <a:extLst>
              <a:ext uri="{FF2B5EF4-FFF2-40B4-BE49-F238E27FC236}">
                <a16:creationId xmlns:a16="http://schemas.microsoft.com/office/drawing/2014/main" id="{0BD1B4B0-9E15-4628-CE84-7556693C1C82}"/>
              </a:ext>
            </a:extLst>
          </p:cNvPr>
          <p:cNvSpPr>
            <a:spLocks noGrp="1"/>
          </p:cNvSpPr>
          <p:nvPr>
            <p:ph idx="1"/>
          </p:nvPr>
        </p:nvSpPr>
        <p:spPr>
          <a:xfrm>
            <a:off x="0" y="1016000"/>
            <a:ext cx="12192000" cy="5842000"/>
          </a:xfrm>
        </p:spPr>
        <p:txBody>
          <a:bodyPr/>
          <a:lstStyle/>
          <a:p>
            <a:pPr marL="0" indent="0">
              <a:buNone/>
            </a:pPr>
            <a:r>
              <a:rPr lang="de-AT" dirty="0">
                <a:latin typeface="Garamond" panose="02020404030301010803" pitchFamily="18" charset="0"/>
              </a:rPr>
              <a:t>1. Champ </a:t>
            </a:r>
            <a:r>
              <a:rPr lang="de-AT" dirty="0" err="1">
                <a:latin typeface="Garamond" panose="02020404030301010803" pitchFamily="18" charset="0"/>
              </a:rPr>
              <a:t>sémantique</a:t>
            </a:r>
            <a:r>
              <a:rPr lang="de-AT" dirty="0">
                <a:latin typeface="Garamond" panose="02020404030301010803" pitchFamily="18" charset="0"/>
              </a:rPr>
              <a:t> </a:t>
            </a:r>
            <a:r>
              <a:rPr lang="de-AT" dirty="0" err="1">
                <a:latin typeface="Garamond" panose="02020404030301010803" pitchFamily="18" charset="0"/>
              </a:rPr>
              <a:t>d‘application</a:t>
            </a:r>
            <a:r>
              <a:rPr lang="de-AT" dirty="0">
                <a:latin typeface="Garamond" panose="02020404030301010803" pitchFamily="18" charset="0"/>
              </a:rPr>
              <a:t>: </a:t>
            </a:r>
            <a:r>
              <a:rPr lang="de-AT" dirty="0" err="1">
                <a:latin typeface="Garamond" panose="02020404030301010803" pitchFamily="18" charset="0"/>
              </a:rPr>
              <a:t>définition</a:t>
            </a:r>
            <a:r>
              <a:rPr lang="de-AT" dirty="0">
                <a:latin typeface="Garamond" panose="02020404030301010803" pitchFamily="18" charset="0"/>
              </a:rPr>
              <a:t> du </a:t>
            </a:r>
            <a:r>
              <a:rPr lang="de-AT" dirty="0" err="1">
                <a:latin typeface="Garamond" panose="02020404030301010803" pitchFamily="18" charset="0"/>
              </a:rPr>
              <a:t>terme</a:t>
            </a:r>
            <a:r>
              <a:rPr lang="de-AT" dirty="0">
                <a:latin typeface="Garamond" panose="02020404030301010803" pitchFamily="18" charset="0"/>
              </a:rPr>
              <a:t>.</a:t>
            </a:r>
          </a:p>
          <a:p>
            <a:pPr marL="0" indent="0">
              <a:buNone/>
            </a:pPr>
            <a:r>
              <a:rPr lang="de-AT" dirty="0">
                <a:latin typeface="Garamond" panose="02020404030301010803" pitchFamily="18" charset="0"/>
              </a:rPr>
              <a:t>                                École </a:t>
            </a:r>
            <a:r>
              <a:rPr lang="de-AT" dirty="0" err="1">
                <a:latin typeface="Garamond" panose="02020404030301010803" pitchFamily="18" charset="0"/>
              </a:rPr>
              <a:t>héllenisante</a:t>
            </a:r>
            <a:r>
              <a:rPr lang="de-AT" dirty="0">
                <a:latin typeface="Garamond" panose="02020404030301010803" pitchFamily="18" charset="0"/>
              </a:rPr>
              <a:t>, </a:t>
            </a:r>
            <a:r>
              <a:rPr lang="de-AT" dirty="0" err="1">
                <a:latin typeface="Garamond" panose="02020404030301010803" pitchFamily="18" charset="0"/>
              </a:rPr>
              <a:t>héllenophile</a:t>
            </a:r>
            <a:r>
              <a:rPr lang="de-AT" dirty="0">
                <a:latin typeface="Garamond" panose="02020404030301010803" pitchFamily="18" charset="0"/>
              </a:rPr>
              <a:t> </a:t>
            </a:r>
            <a:r>
              <a:rPr lang="de-AT" dirty="0" err="1">
                <a:latin typeface="Garamond" panose="02020404030301010803" pitchFamily="18" charset="0"/>
              </a:rPr>
              <a:t>ou</a:t>
            </a:r>
            <a:r>
              <a:rPr lang="de-AT" dirty="0">
                <a:latin typeface="Garamond" panose="02020404030301010803" pitchFamily="18" charset="0"/>
              </a:rPr>
              <a:t> </a:t>
            </a:r>
            <a:r>
              <a:rPr lang="de-AT" dirty="0" err="1">
                <a:latin typeface="Garamond" panose="02020404030301010803" pitchFamily="18" charset="0"/>
              </a:rPr>
              <a:t>grécisante</a:t>
            </a:r>
            <a:r>
              <a:rPr lang="de-AT" dirty="0">
                <a:latin typeface="Garamond" panose="02020404030301010803" pitchFamily="18" charset="0"/>
              </a:rPr>
              <a:t>?</a:t>
            </a:r>
          </a:p>
          <a:p>
            <a:pPr marL="0" indent="0">
              <a:buNone/>
            </a:pPr>
            <a:r>
              <a:rPr lang="de-AT" dirty="0">
                <a:latin typeface="Garamond" panose="02020404030301010803" pitchFamily="18" charset="0"/>
              </a:rPr>
              <a:t>                                      </a:t>
            </a:r>
          </a:p>
          <a:p>
            <a:pPr marL="0" indent="0">
              <a:buNone/>
            </a:pPr>
            <a:r>
              <a:rPr lang="de-AT" dirty="0">
                <a:latin typeface="Garamond" panose="02020404030301010803" pitchFamily="18" charset="0"/>
              </a:rPr>
              <a:t>                                      </a:t>
            </a:r>
            <a:r>
              <a:rPr lang="de-AT" dirty="0" err="1">
                <a:latin typeface="Garamond" panose="02020404030301010803" pitchFamily="18" charset="0"/>
              </a:rPr>
              <a:t>Qu‘est-ce</a:t>
            </a:r>
            <a:r>
              <a:rPr lang="de-AT" dirty="0">
                <a:latin typeface="Garamond" panose="02020404030301010803" pitchFamily="18" charset="0"/>
              </a:rPr>
              <a:t> </a:t>
            </a:r>
            <a:r>
              <a:rPr lang="de-AT" dirty="0" err="1">
                <a:latin typeface="Garamond" panose="02020404030301010803" pitchFamily="18" charset="0"/>
              </a:rPr>
              <a:t>qu‘est</a:t>
            </a:r>
            <a:r>
              <a:rPr lang="de-AT" dirty="0">
                <a:latin typeface="Garamond" panose="02020404030301010803" pitchFamily="18" charset="0"/>
              </a:rPr>
              <a:t> </a:t>
            </a:r>
            <a:r>
              <a:rPr lang="de-AT" dirty="0" err="1">
                <a:latin typeface="Garamond" panose="02020404030301010803" pitchFamily="18" charset="0"/>
              </a:rPr>
              <a:t>l‘objet</a:t>
            </a:r>
            <a:r>
              <a:rPr lang="de-AT" dirty="0">
                <a:latin typeface="Garamond" panose="02020404030301010803" pitchFamily="18" charset="0"/>
              </a:rPr>
              <a:t> de la </a:t>
            </a:r>
            <a:r>
              <a:rPr lang="de-AT" dirty="0" err="1">
                <a:latin typeface="Garamond" panose="02020404030301010803" pitchFamily="18" charset="0"/>
              </a:rPr>
              <a:t>définition</a:t>
            </a:r>
            <a:r>
              <a:rPr lang="de-AT" dirty="0">
                <a:latin typeface="Garamond" panose="02020404030301010803" pitchFamily="18" charset="0"/>
              </a:rPr>
              <a:t>?</a:t>
            </a:r>
          </a:p>
          <a:p>
            <a:pPr marL="0" indent="0">
              <a:buNone/>
            </a:pPr>
            <a:r>
              <a:rPr lang="de-AT" dirty="0">
                <a:latin typeface="Garamond" panose="02020404030301010803" pitchFamily="18" charset="0"/>
              </a:rPr>
              <a:t>                                                       </a:t>
            </a:r>
          </a:p>
          <a:p>
            <a:pPr marL="0" indent="0">
              <a:buNone/>
            </a:pPr>
            <a:r>
              <a:rPr lang="de-AT" dirty="0">
                <a:latin typeface="Garamond" panose="02020404030301010803" pitchFamily="18" charset="0"/>
              </a:rPr>
              <a:t>                                   Corpus </a:t>
            </a:r>
            <a:r>
              <a:rPr lang="de-AT" dirty="0" err="1">
                <a:latin typeface="Garamond" panose="02020404030301010803" pitchFamily="18" charset="0"/>
              </a:rPr>
              <a:t>d‘ouvrages</a:t>
            </a:r>
            <a:r>
              <a:rPr lang="de-AT" dirty="0">
                <a:latin typeface="Garamond" panose="02020404030301010803" pitchFamily="18" charset="0"/>
              </a:rPr>
              <a:t> </a:t>
            </a:r>
            <a:r>
              <a:rPr lang="de-AT" dirty="0" err="1">
                <a:latin typeface="Garamond" panose="02020404030301010803" pitchFamily="18" charset="0"/>
              </a:rPr>
              <a:t>différenciés</a:t>
            </a:r>
            <a:r>
              <a:rPr lang="de-AT" dirty="0">
                <a:latin typeface="Garamond" panose="02020404030301010803" pitchFamily="18" charset="0"/>
              </a:rPr>
              <a:t> et </a:t>
            </a:r>
            <a:r>
              <a:rPr lang="de-AT" dirty="0" err="1">
                <a:latin typeface="Garamond" panose="02020404030301010803" pitchFamily="18" charset="0"/>
              </a:rPr>
              <a:t>hétérogènes</a:t>
            </a:r>
            <a:endParaRPr lang="de-AT" dirty="0">
              <a:latin typeface="Garamond" panose="02020404030301010803" pitchFamily="18" charset="0"/>
            </a:endParaRPr>
          </a:p>
          <a:p>
            <a:pPr marL="0" indent="0">
              <a:buNone/>
            </a:pPr>
            <a:r>
              <a:rPr lang="de-AT" dirty="0">
                <a:latin typeface="Garamond" panose="02020404030301010803" pitchFamily="18" charset="0"/>
              </a:rPr>
              <a:t> </a:t>
            </a:r>
          </a:p>
          <a:p>
            <a:pPr marL="0" indent="0">
              <a:buNone/>
            </a:pPr>
            <a:r>
              <a:rPr lang="de-AT" dirty="0">
                <a:latin typeface="Garamond" panose="02020404030301010803" pitchFamily="18" charset="0"/>
              </a:rPr>
              <a:t>                                                         </a:t>
            </a:r>
            <a:r>
              <a:rPr lang="de-AT" i="1" dirty="0" err="1">
                <a:latin typeface="Garamond" panose="02020404030301010803" pitchFamily="18" charset="0"/>
              </a:rPr>
              <a:t>Dénominateur</a:t>
            </a:r>
            <a:r>
              <a:rPr lang="de-AT" i="1" dirty="0">
                <a:latin typeface="Garamond" panose="02020404030301010803" pitchFamily="18" charset="0"/>
              </a:rPr>
              <a:t> commun</a:t>
            </a:r>
          </a:p>
          <a:p>
            <a:pPr marL="0" indent="0">
              <a:buNone/>
            </a:pPr>
            <a:endParaRPr lang="de-AT" dirty="0">
              <a:latin typeface="Garamond" panose="02020404030301010803" pitchFamily="18" charset="0"/>
            </a:endParaRPr>
          </a:p>
          <a:p>
            <a:pPr marL="0" indent="0">
              <a:buNone/>
            </a:pPr>
            <a:endParaRPr lang="de-AT" dirty="0"/>
          </a:p>
        </p:txBody>
      </p:sp>
      <p:sp>
        <p:nvSpPr>
          <p:cNvPr id="4" name="Freccia in giù 3">
            <a:extLst>
              <a:ext uri="{FF2B5EF4-FFF2-40B4-BE49-F238E27FC236}">
                <a16:creationId xmlns:a16="http://schemas.microsoft.com/office/drawing/2014/main" id="{9A1B2CB5-DD0D-2409-85D4-0FA9C06CE19E}"/>
              </a:ext>
            </a:extLst>
          </p:cNvPr>
          <p:cNvSpPr/>
          <p:nvPr/>
        </p:nvSpPr>
        <p:spPr>
          <a:xfrm>
            <a:off x="5852160" y="3088640"/>
            <a:ext cx="243840" cy="340360"/>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5" name="Ovale 4">
            <a:extLst>
              <a:ext uri="{FF2B5EF4-FFF2-40B4-BE49-F238E27FC236}">
                <a16:creationId xmlns:a16="http://schemas.microsoft.com/office/drawing/2014/main" id="{FC46C9C8-82D2-B424-D1E4-E1339764E9A2}"/>
              </a:ext>
            </a:extLst>
          </p:cNvPr>
          <p:cNvSpPr/>
          <p:nvPr/>
        </p:nvSpPr>
        <p:spPr>
          <a:xfrm>
            <a:off x="690880" y="5090160"/>
            <a:ext cx="11318240" cy="1645920"/>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de-AT" sz="2400" dirty="0">
                <a:latin typeface="Garamond" panose="02020404030301010803" pitchFamily="18" charset="0"/>
              </a:rPr>
              <a:t>Nouveau </a:t>
            </a:r>
            <a:r>
              <a:rPr lang="de-AT" sz="2400" dirty="0" err="1">
                <a:latin typeface="Garamond" panose="02020404030301010803" pitchFamily="18" charset="0"/>
              </a:rPr>
              <a:t>lexique</a:t>
            </a:r>
            <a:r>
              <a:rPr lang="de-AT" sz="2400" dirty="0">
                <a:latin typeface="Garamond" panose="02020404030301010803" pitchFamily="18" charset="0"/>
              </a:rPr>
              <a:t> et </a:t>
            </a:r>
            <a:r>
              <a:rPr lang="de-AT" sz="2400" dirty="0" err="1">
                <a:latin typeface="Garamond" panose="02020404030301010803" pitchFamily="18" charset="0"/>
              </a:rPr>
              <a:t>changements</a:t>
            </a:r>
            <a:r>
              <a:rPr lang="de-AT" sz="2400" dirty="0">
                <a:latin typeface="Garamond" panose="02020404030301010803" pitchFamily="18" charset="0"/>
              </a:rPr>
              <a:t> </a:t>
            </a:r>
            <a:r>
              <a:rPr lang="de-AT" sz="2400" dirty="0" err="1">
                <a:latin typeface="Garamond" panose="02020404030301010803" pitchFamily="18" charset="0"/>
              </a:rPr>
              <a:t>aussi</a:t>
            </a:r>
            <a:r>
              <a:rPr lang="de-AT" sz="2400" dirty="0">
                <a:latin typeface="Garamond" panose="02020404030301010803" pitchFamily="18" charset="0"/>
              </a:rPr>
              <a:t> </a:t>
            </a:r>
            <a:r>
              <a:rPr lang="de-AT" sz="2400" dirty="0" err="1">
                <a:latin typeface="Garamond" panose="02020404030301010803" pitchFamily="18" charset="0"/>
              </a:rPr>
              <a:t>bien</a:t>
            </a:r>
            <a:r>
              <a:rPr lang="de-AT" sz="2400" dirty="0">
                <a:latin typeface="Garamond" panose="02020404030301010803" pitchFamily="18" charset="0"/>
              </a:rPr>
              <a:t> </a:t>
            </a:r>
            <a:r>
              <a:rPr lang="de-AT" sz="2400" dirty="0" err="1">
                <a:latin typeface="Garamond" panose="02020404030301010803" pitchFamily="18" charset="0"/>
              </a:rPr>
              <a:t>morphologiques</a:t>
            </a:r>
            <a:r>
              <a:rPr lang="de-AT" sz="2400" dirty="0">
                <a:latin typeface="Garamond" panose="02020404030301010803" pitchFamily="18" charset="0"/>
              </a:rPr>
              <a:t> </a:t>
            </a:r>
            <a:r>
              <a:rPr lang="de-AT" sz="2400" dirty="0" err="1">
                <a:latin typeface="Garamond" panose="02020404030301010803" pitchFamily="18" charset="0"/>
              </a:rPr>
              <a:t>que</a:t>
            </a:r>
            <a:r>
              <a:rPr lang="de-AT" sz="2400" dirty="0">
                <a:latin typeface="Garamond" panose="02020404030301010803" pitchFamily="18" charset="0"/>
              </a:rPr>
              <a:t> </a:t>
            </a:r>
            <a:r>
              <a:rPr lang="de-AT" sz="2400" dirty="0" err="1">
                <a:latin typeface="Garamond" panose="02020404030301010803" pitchFamily="18" charset="0"/>
              </a:rPr>
              <a:t>syntaxiques</a:t>
            </a:r>
            <a:r>
              <a:rPr lang="de-AT" sz="2400" dirty="0">
                <a:latin typeface="Garamond" panose="02020404030301010803" pitchFamily="18" charset="0"/>
              </a:rPr>
              <a:t> </a:t>
            </a:r>
            <a:r>
              <a:rPr lang="de-AT" sz="2400" dirty="0" err="1">
                <a:latin typeface="Garamond" panose="02020404030301010803" pitchFamily="18" charset="0"/>
              </a:rPr>
              <a:t>dans</a:t>
            </a:r>
            <a:r>
              <a:rPr lang="de-AT" sz="2400" dirty="0">
                <a:latin typeface="Garamond" panose="02020404030301010803" pitchFamily="18" charset="0"/>
              </a:rPr>
              <a:t> la </a:t>
            </a:r>
            <a:r>
              <a:rPr lang="de-AT" sz="2400" dirty="0" err="1">
                <a:latin typeface="Garamond" panose="02020404030301010803" pitchFamily="18" charset="0"/>
              </a:rPr>
              <a:t>langue</a:t>
            </a:r>
            <a:r>
              <a:rPr lang="de-AT" sz="2400" dirty="0">
                <a:latin typeface="Garamond" panose="02020404030301010803" pitchFamily="18" charset="0"/>
              </a:rPr>
              <a:t> </a:t>
            </a:r>
            <a:r>
              <a:rPr lang="de-AT" sz="2400" dirty="0" err="1">
                <a:latin typeface="Garamond" panose="02020404030301010803" pitchFamily="18" charset="0"/>
              </a:rPr>
              <a:t>arménienne</a:t>
            </a:r>
            <a:r>
              <a:rPr lang="de-AT" sz="2400" dirty="0">
                <a:latin typeface="Garamond" panose="02020404030301010803" pitchFamily="18" charset="0"/>
              </a:rPr>
              <a:t> </a:t>
            </a:r>
            <a:r>
              <a:rPr lang="de-AT" sz="2400" dirty="0" err="1">
                <a:latin typeface="Garamond" panose="02020404030301010803" pitchFamily="18" charset="0"/>
              </a:rPr>
              <a:t>machtotsienne</a:t>
            </a:r>
            <a:r>
              <a:rPr lang="de-AT" sz="2400" dirty="0">
                <a:latin typeface="Garamond" panose="02020404030301010803" pitchFamily="18" charset="0"/>
              </a:rPr>
              <a:t> du </a:t>
            </a:r>
            <a:r>
              <a:rPr lang="de-AT" sz="2400" dirty="0" err="1">
                <a:latin typeface="Garamond" panose="02020404030301010803" pitchFamily="18" charset="0"/>
              </a:rPr>
              <a:t>V</a:t>
            </a:r>
            <a:r>
              <a:rPr lang="de-AT" sz="2400" baseline="30000" dirty="0" err="1">
                <a:latin typeface="Garamond" panose="02020404030301010803" pitchFamily="18" charset="0"/>
              </a:rPr>
              <a:t>e</a:t>
            </a:r>
            <a:r>
              <a:rPr lang="de-AT" sz="2400" dirty="0">
                <a:latin typeface="Garamond" panose="02020404030301010803" pitchFamily="18" charset="0"/>
              </a:rPr>
              <a:t> </a:t>
            </a:r>
            <a:r>
              <a:rPr lang="de-AT" sz="2400" dirty="0" err="1">
                <a:latin typeface="Garamond" panose="02020404030301010803" pitchFamily="18" charset="0"/>
              </a:rPr>
              <a:t>siècle</a:t>
            </a:r>
            <a:endParaRPr lang="de-AT" sz="2400" dirty="0">
              <a:latin typeface="Garamond" panose="02020404030301010803" pitchFamily="18" charset="0"/>
            </a:endParaRPr>
          </a:p>
        </p:txBody>
      </p:sp>
    </p:spTree>
    <p:extLst>
      <p:ext uri="{BB962C8B-B14F-4D97-AF65-F5344CB8AC3E}">
        <p14:creationId xmlns:p14="http://schemas.microsoft.com/office/powerpoint/2010/main" val="3315043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4B423ED8-97E3-77E3-0091-C3E02C8D5364}"/>
              </a:ext>
            </a:extLst>
          </p:cNvPr>
          <p:cNvSpPr>
            <a:spLocks noGrp="1"/>
          </p:cNvSpPr>
          <p:nvPr>
            <p:ph idx="1"/>
          </p:nvPr>
        </p:nvSpPr>
        <p:spPr>
          <a:xfrm>
            <a:off x="0" y="0"/>
            <a:ext cx="12192000" cy="6858000"/>
          </a:xfrm>
        </p:spPr>
        <p:txBody>
          <a:bodyPr>
            <a:normAutofit fontScale="92500" lnSpcReduction="20000"/>
          </a:bodyPr>
          <a:lstStyle/>
          <a:p>
            <a:pPr marL="0" indent="0" algn="ctr">
              <a:buNone/>
            </a:pPr>
            <a:r>
              <a:rPr lang="de-AT" dirty="0">
                <a:latin typeface="Garamond" panose="02020404030301010803" pitchFamily="18" charset="0"/>
              </a:rPr>
              <a:t>2. </a:t>
            </a:r>
            <a:r>
              <a:rPr lang="de-AT" dirty="0" err="1">
                <a:latin typeface="Garamond" panose="02020404030301010803" pitchFamily="18" charset="0"/>
              </a:rPr>
              <a:t>Rétrospective</a:t>
            </a:r>
            <a:r>
              <a:rPr lang="de-AT" dirty="0">
                <a:latin typeface="Garamond" panose="02020404030301010803" pitchFamily="18" charset="0"/>
              </a:rPr>
              <a:t> des </a:t>
            </a:r>
            <a:r>
              <a:rPr lang="de-AT" dirty="0" err="1">
                <a:latin typeface="Garamond" panose="02020404030301010803" pitchFamily="18" charset="0"/>
              </a:rPr>
              <a:t>études</a:t>
            </a:r>
            <a:r>
              <a:rPr lang="de-AT" dirty="0">
                <a:latin typeface="Garamond" panose="02020404030301010803" pitchFamily="18" charset="0"/>
              </a:rPr>
              <a:t> </a:t>
            </a:r>
            <a:r>
              <a:rPr lang="de-AT" dirty="0" err="1">
                <a:latin typeface="Garamond" panose="02020404030301010803" pitchFamily="18" charset="0"/>
              </a:rPr>
              <a:t>sur</a:t>
            </a:r>
            <a:r>
              <a:rPr lang="de-AT" dirty="0">
                <a:latin typeface="Garamond" panose="02020404030301010803" pitchFamily="18" charset="0"/>
              </a:rPr>
              <a:t> le </a:t>
            </a:r>
            <a:r>
              <a:rPr lang="de-AT" dirty="0" err="1">
                <a:latin typeface="Garamond" panose="02020404030301010803" pitchFamily="18" charset="0"/>
              </a:rPr>
              <a:t>sujet</a:t>
            </a:r>
            <a:r>
              <a:rPr lang="de-AT" dirty="0">
                <a:latin typeface="Garamond" panose="02020404030301010803" pitchFamily="18" charset="0"/>
              </a:rPr>
              <a:t> et </a:t>
            </a:r>
            <a:r>
              <a:rPr lang="de-AT" dirty="0" err="1">
                <a:latin typeface="Garamond" panose="02020404030301010803" pitchFamily="18" charset="0"/>
              </a:rPr>
              <a:t>status</a:t>
            </a:r>
            <a:r>
              <a:rPr lang="de-AT" dirty="0">
                <a:latin typeface="Garamond" panose="02020404030301010803" pitchFamily="18" charset="0"/>
              </a:rPr>
              <a:t> quo de la </a:t>
            </a:r>
            <a:r>
              <a:rPr lang="de-AT" dirty="0" err="1">
                <a:latin typeface="Garamond" panose="02020404030301010803" pitchFamily="18" charset="0"/>
              </a:rPr>
              <a:t>recherche</a:t>
            </a:r>
            <a:endParaRPr lang="de-AT" dirty="0">
              <a:latin typeface="Garamond" panose="02020404030301010803" pitchFamily="18" charset="0"/>
            </a:endParaRPr>
          </a:p>
          <a:p>
            <a:pPr marL="0" indent="0">
              <a:buNone/>
            </a:pPr>
            <a:endParaRPr lang="de-AT" dirty="0">
              <a:latin typeface="Garamond" panose="02020404030301010803" pitchFamily="18" charset="0"/>
            </a:endParaRPr>
          </a:p>
          <a:p>
            <a:pPr marL="0" indent="0" algn="just">
              <a:buNone/>
            </a:pPr>
            <a:r>
              <a:rPr lang="de-AT" dirty="0" err="1">
                <a:latin typeface="Garamond" panose="02020404030301010803" pitchFamily="18" charset="0"/>
              </a:rPr>
              <a:t>Manandian</a:t>
            </a:r>
            <a:r>
              <a:rPr lang="de-AT" dirty="0">
                <a:latin typeface="Garamond" panose="02020404030301010803" pitchFamily="18" charset="0"/>
              </a:rPr>
              <a:t> </a:t>
            </a:r>
            <a:r>
              <a:rPr lang="de-AT" dirty="0" err="1">
                <a:latin typeface="Garamond" panose="02020404030301010803" pitchFamily="18" charset="0"/>
              </a:rPr>
              <a:t>Yakob</a:t>
            </a:r>
            <a:r>
              <a:rPr lang="de-AT" dirty="0">
                <a:latin typeface="Garamond" panose="02020404030301010803" pitchFamily="18" charset="0"/>
              </a:rPr>
              <a:t>. </a:t>
            </a:r>
            <a:r>
              <a:rPr lang="de-AT" i="1" dirty="0" err="1">
                <a:latin typeface="Garamond" panose="02020404030301010803" pitchFamily="18" charset="0"/>
              </a:rPr>
              <a:t>Yownaban</a:t>
            </a:r>
            <a:r>
              <a:rPr lang="de-AT" i="1" dirty="0">
                <a:latin typeface="Garamond" panose="02020404030301010803" pitchFamily="18" charset="0"/>
              </a:rPr>
              <a:t> </a:t>
            </a:r>
            <a:r>
              <a:rPr lang="de-AT" i="1" dirty="0" err="1">
                <a:latin typeface="Garamond" panose="02020404030301010803" pitchFamily="18" charset="0"/>
              </a:rPr>
              <a:t>dproc</a:t>
            </a:r>
            <a:r>
              <a:rPr lang="de-AT" i="1" dirty="0">
                <a:latin typeface="Garamond" panose="02020404030301010803" pitchFamily="18" charset="0"/>
              </a:rPr>
              <a:t>‘∂ </a:t>
            </a:r>
            <a:r>
              <a:rPr lang="de-AT" i="1" dirty="0" err="1">
                <a:latin typeface="Garamond" panose="02020404030301010803" pitchFamily="18" charset="0"/>
              </a:rPr>
              <a:t>ew</a:t>
            </a:r>
            <a:r>
              <a:rPr lang="de-AT" i="1" dirty="0">
                <a:latin typeface="Garamond" panose="02020404030301010803" pitchFamily="18" charset="0"/>
              </a:rPr>
              <a:t> </a:t>
            </a:r>
            <a:r>
              <a:rPr lang="de-AT" i="1" dirty="0" err="1">
                <a:latin typeface="Garamond" panose="02020404030301010803" pitchFamily="18" charset="0"/>
              </a:rPr>
              <a:t>nra</a:t>
            </a:r>
            <a:r>
              <a:rPr lang="de-AT" i="1" dirty="0">
                <a:latin typeface="Garamond" panose="02020404030301010803" pitchFamily="18" charset="0"/>
              </a:rPr>
              <a:t> </a:t>
            </a:r>
            <a:r>
              <a:rPr lang="de-AT" i="1" dirty="0" err="1">
                <a:latin typeface="Garamond" panose="02020404030301010803" pitchFamily="18" charset="0"/>
              </a:rPr>
              <a:t>zargac‘man</a:t>
            </a:r>
            <a:r>
              <a:rPr lang="de-AT" i="1" dirty="0">
                <a:latin typeface="Garamond" panose="02020404030301010803" pitchFamily="18" charset="0"/>
              </a:rPr>
              <a:t> </a:t>
            </a:r>
            <a:r>
              <a:rPr lang="de-AT" i="1" dirty="0" err="1">
                <a:latin typeface="Garamond" panose="02020404030301010803" pitchFamily="18" charset="0"/>
                <a:cs typeface="Times New Roman" panose="02020603050405020304" pitchFamily="18" charset="0"/>
              </a:rPr>
              <a:t>š</a:t>
            </a:r>
            <a:r>
              <a:rPr lang="de-AT" i="1" dirty="0" err="1">
                <a:latin typeface="Garamond" panose="02020404030301010803" pitchFamily="18" charset="0"/>
              </a:rPr>
              <a:t>r</a:t>
            </a:r>
            <a:r>
              <a:rPr lang="de-AT" i="1" dirty="0" err="1">
                <a:latin typeface="Garamond" panose="02020404030301010803" pitchFamily="18" charset="0"/>
                <a:cs typeface="Times New Roman" panose="02020603050405020304" pitchFamily="18" charset="0"/>
              </a:rPr>
              <a:t>ǰanner</a:t>
            </a:r>
            <a:r>
              <a:rPr lang="de-AT" i="1" dirty="0">
                <a:latin typeface="Garamond" panose="02020404030301010803" pitchFamily="18" charset="0"/>
                <a:cs typeface="Times New Roman" panose="02020603050405020304" pitchFamily="18" charset="0"/>
              </a:rPr>
              <a:t>∂ </a:t>
            </a:r>
            <a:r>
              <a:rPr lang="de-AT" dirty="0">
                <a:latin typeface="Garamond" panose="02020404030301010803" pitchFamily="18" charset="0"/>
                <a:cs typeface="Times New Roman" panose="02020603050405020304" pitchFamily="18" charset="0"/>
              </a:rPr>
              <a:t>[´</a:t>
            </a:r>
            <a:r>
              <a:rPr lang="de-AT" dirty="0" err="1">
                <a:latin typeface="Garamond" panose="02020404030301010803" pitchFamily="18" charset="0"/>
                <a:cs typeface="Times New Roman" panose="02020603050405020304" pitchFamily="18" charset="0"/>
              </a:rPr>
              <a:t>L‘École</a:t>
            </a:r>
            <a:r>
              <a:rPr lang="de-AT" dirty="0">
                <a:latin typeface="Garamond" panose="02020404030301010803" pitchFamily="18" charset="0"/>
                <a:cs typeface="Times New Roman" panose="02020603050405020304" pitchFamily="18" charset="0"/>
              </a:rPr>
              <a:t> </a:t>
            </a:r>
            <a:r>
              <a:rPr lang="de-AT" dirty="0" err="1">
                <a:latin typeface="Garamond" panose="02020404030301010803" pitchFamily="18" charset="0"/>
                <a:cs typeface="Times New Roman" panose="02020603050405020304" pitchFamily="18" charset="0"/>
              </a:rPr>
              <a:t>grécisante</a:t>
            </a:r>
            <a:r>
              <a:rPr lang="de-AT" dirty="0">
                <a:latin typeface="Garamond" panose="02020404030301010803" pitchFamily="18" charset="0"/>
                <a:cs typeface="Times New Roman" panose="02020603050405020304" pitchFamily="18" charset="0"/>
              </a:rPr>
              <a:t> et </a:t>
            </a:r>
            <a:r>
              <a:rPr lang="de-AT" dirty="0" err="1">
                <a:latin typeface="Garamond" panose="02020404030301010803" pitchFamily="18" charset="0"/>
                <a:cs typeface="Times New Roman" panose="02020603050405020304" pitchFamily="18" charset="0"/>
              </a:rPr>
              <a:t>son</a:t>
            </a:r>
            <a:r>
              <a:rPr lang="de-AT" dirty="0">
                <a:latin typeface="Garamond" panose="02020404030301010803" pitchFamily="18" charset="0"/>
                <a:cs typeface="Times New Roman" panose="02020603050405020304" pitchFamily="18" charset="0"/>
              </a:rPr>
              <a:t> </a:t>
            </a:r>
            <a:r>
              <a:rPr lang="de-AT" dirty="0" err="1">
                <a:latin typeface="Garamond" panose="02020404030301010803" pitchFamily="18" charset="0"/>
                <a:cs typeface="Times New Roman" panose="02020603050405020304" pitchFamily="18" charset="0"/>
              </a:rPr>
              <a:t>époque</a:t>
            </a:r>
            <a:r>
              <a:rPr lang="de-AT" dirty="0">
                <a:latin typeface="Garamond" panose="02020404030301010803" pitchFamily="18" charset="0"/>
                <a:cs typeface="Times New Roman" panose="02020603050405020304" pitchFamily="18" charset="0"/>
              </a:rPr>
              <a:t> de </a:t>
            </a:r>
            <a:r>
              <a:rPr lang="de-AT" dirty="0" err="1">
                <a:latin typeface="Garamond" panose="02020404030301010803" pitchFamily="18" charset="0"/>
                <a:cs typeface="Times New Roman" panose="02020603050405020304" pitchFamily="18" charset="0"/>
              </a:rPr>
              <a:t>développement</a:t>
            </a:r>
            <a:r>
              <a:rPr lang="de-AT" dirty="0">
                <a:latin typeface="Garamond" panose="02020404030301010803" pitchFamily="18" charset="0"/>
                <a:cs typeface="Times New Roman" panose="02020603050405020304" pitchFamily="18" charset="0"/>
              </a:rPr>
              <a:t>]. Vienne 1928.</a:t>
            </a:r>
          </a:p>
          <a:p>
            <a:pPr marL="0" indent="0" algn="just">
              <a:buNone/>
            </a:pPr>
            <a:r>
              <a:rPr lang="de-AT" dirty="0" err="1">
                <a:latin typeface="Garamond" panose="02020404030301010803" pitchFamily="18" charset="0"/>
              </a:rPr>
              <a:t>Akinian</a:t>
            </a:r>
            <a:r>
              <a:rPr lang="de-AT" dirty="0">
                <a:latin typeface="Garamond" panose="02020404030301010803" pitchFamily="18" charset="0"/>
              </a:rPr>
              <a:t> </a:t>
            </a:r>
            <a:r>
              <a:rPr lang="de-AT" dirty="0" err="1">
                <a:latin typeface="Garamond" panose="02020404030301010803" pitchFamily="18" charset="0"/>
              </a:rPr>
              <a:t>Nerses</a:t>
            </a:r>
            <a:r>
              <a:rPr lang="de-AT" dirty="0">
                <a:latin typeface="Garamond" panose="02020404030301010803" pitchFamily="18" charset="0"/>
              </a:rPr>
              <a:t>. </a:t>
            </a:r>
            <a:r>
              <a:rPr lang="de-AT" i="1" dirty="0" err="1">
                <a:latin typeface="Garamond" panose="02020404030301010803" pitchFamily="18" charset="0"/>
              </a:rPr>
              <a:t>Dasakan</a:t>
            </a:r>
            <a:r>
              <a:rPr lang="de-AT" i="1" dirty="0">
                <a:latin typeface="Garamond" panose="02020404030301010803" pitchFamily="18" charset="0"/>
              </a:rPr>
              <a:t> </a:t>
            </a:r>
            <a:r>
              <a:rPr lang="de-AT" i="1" dirty="0" err="1">
                <a:latin typeface="Garamond" panose="02020404030301010803" pitchFamily="18" charset="0"/>
              </a:rPr>
              <a:t>hayerēn</a:t>
            </a:r>
            <a:r>
              <a:rPr lang="de-AT" i="1" dirty="0">
                <a:latin typeface="Garamond" panose="02020404030301010803" pitchFamily="18" charset="0"/>
              </a:rPr>
              <a:t>∂ </a:t>
            </a:r>
            <a:r>
              <a:rPr lang="de-AT" i="1" dirty="0" err="1">
                <a:latin typeface="Garamond" panose="02020404030301010803" pitchFamily="18" charset="0"/>
              </a:rPr>
              <a:t>ew</a:t>
            </a:r>
            <a:r>
              <a:rPr lang="de-AT" i="1" dirty="0">
                <a:latin typeface="Garamond" panose="02020404030301010803" pitchFamily="18" charset="0"/>
              </a:rPr>
              <a:t> </a:t>
            </a:r>
            <a:r>
              <a:rPr lang="de-AT" i="1" dirty="0" err="1">
                <a:latin typeface="Garamond" panose="02020404030301010803" pitchFamily="18" charset="0"/>
              </a:rPr>
              <a:t>Viennakan</a:t>
            </a:r>
            <a:r>
              <a:rPr lang="de-AT" i="1" dirty="0">
                <a:latin typeface="Garamond" panose="02020404030301010803" pitchFamily="18" charset="0"/>
              </a:rPr>
              <a:t> </a:t>
            </a:r>
            <a:r>
              <a:rPr lang="de-AT" i="1" dirty="0" err="1">
                <a:latin typeface="Garamond" panose="02020404030301010803" pitchFamily="18" charset="0"/>
              </a:rPr>
              <a:t>mxit‘arean</a:t>
            </a:r>
            <a:r>
              <a:rPr lang="de-AT" i="1" dirty="0">
                <a:latin typeface="Garamond" panose="02020404030301010803" pitchFamily="18" charset="0"/>
              </a:rPr>
              <a:t> </a:t>
            </a:r>
            <a:r>
              <a:rPr lang="de-AT" i="1" dirty="0" err="1">
                <a:latin typeface="Garamond" panose="02020404030301010803" pitchFamily="18" charset="0"/>
              </a:rPr>
              <a:t>dproc</a:t>
            </a:r>
            <a:r>
              <a:rPr lang="de-AT" i="1" dirty="0">
                <a:latin typeface="Garamond" panose="02020404030301010803" pitchFamily="18" charset="0"/>
              </a:rPr>
              <a:t>‘∂</a:t>
            </a:r>
            <a:r>
              <a:rPr lang="de-AT" dirty="0">
                <a:latin typeface="Garamond" panose="02020404030301010803" pitchFamily="18" charset="0"/>
              </a:rPr>
              <a:t> [</a:t>
            </a:r>
            <a:r>
              <a:rPr lang="de-AT" dirty="0" err="1">
                <a:latin typeface="Garamond" panose="02020404030301010803" pitchFamily="18" charset="0"/>
              </a:rPr>
              <a:t>L‘arménien</a:t>
            </a:r>
            <a:r>
              <a:rPr lang="de-AT" dirty="0">
                <a:latin typeface="Garamond" panose="02020404030301010803" pitchFamily="18" charset="0"/>
              </a:rPr>
              <a:t> </a:t>
            </a:r>
            <a:r>
              <a:rPr lang="de-AT" dirty="0" err="1">
                <a:latin typeface="Garamond" panose="02020404030301010803" pitchFamily="18" charset="0"/>
              </a:rPr>
              <a:t>classique</a:t>
            </a:r>
            <a:r>
              <a:rPr lang="de-AT" dirty="0">
                <a:latin typeface="Garamond" panose="02020404030301010803" pitchFamily="18" charset="0"/>
              </a:rPr>
              <a:t> et </a:t>
            </a:r>
            <a:r>
              <a:rPr lang="de-AT" dirty="0" err="1">
                <a:latin typeface="Garamond" panose="02020404030301010803" pitchFamily="18" charset="0"/>
              </a:rPr>
              <a:t>l‘École</a:t>
            </a:r>
            <a:r>
              <a:rPr lang="de-AT" dirty="0">
                <a:latin typeface="Garamond" panose="02020404030301010803" pitchFamily="18" charset="0"/>
              </a:rPr>
              <a:t> </a:t>
            </a:r>
            <a:r>
              <a:rPr lang="de-AT" dirty="0" err="1">
                <a:latin typeface="Garamond" panose="02020404030301010803" pitchFamily="18" charset="0"/>
              </a:rPr>
              <a:t>Mékhitariste</a:t>
            </a:r>
            <a:r>
              <a:rPr lang="de-AT" dirty="0">
                <a:latin typeface="Garamond" panose="02020404030301010803" pitchFamily="18" charset="0"/>
              </a:rPr>
              <a:t> de Vienne]. Vienna 1932.</a:t>
            </a:r>
          </a:p>
          <a:p>
            <a:pPr marL="0" indent="0" algn="l">
              <a:buNone/>
            </a:pPr>
            <a:r>
              <a:rPr lang="de-AT" b="0" i="0" u="none" strike="noStrike" baseline="0" dirty="0" err="1">
                <a:solidFill>
                  <a:srgbClr val="1A181C"/>
                </a:solidFill>
                <a:latin typeface="Garamond" panose="02020404030301010803" pitchFamily="18" charset="0"/>
              </a:rPr>
              <a:t>Arevšatyan</a:t>
            </a:r>
            <a:r>
              <a:rPr lang="de-AT" b="0" i="0" u="none" strike="noStrike" baseline="0" dirty="0">
                <a:solidFill>
                  <a:srgbClr val="1A181C"/>
                </a:solidFill>
                <a:latin typeface="Garamond" panose="02020404030301010803" pitchFamily="18" charset="0"/>
              </a:rPr>
              <a:t> Sen, </a:t>
            </a:r>
            <a:r>
              <a:rPr lang="de-AT" b="0" i="1" u="none" strike="noStrike" baseline="0" dirty="0" err="1">
                <a:solidFill>
                  <a:srgbClr val="1A181C"/>
                </a:solidFill>
                <a:latin typeface="Garamond" panose="02020404030301010803" pitchFamily="18" charset="0"/>
              </a:rPr>
              <a:t>Platoni</a:t>
            </a:r>
            <a:r>
              <a:rPr lang="de-AT" b="0" i="1" u="none" strike="noStrike" baseline="0" dirty="0">
                <a:solidFill>
                  <a:srgbClr val="1A181C"/>
                </a:solidFill>
                <a:latin typeface="Garamond" panose="02020404030301010803" pitchFamily="18" charset="0"/>
              </a:rPr>
              <a:t> </a:t>
            </a:r>
            <a:r>
              <a:rPr lang="de-AT" b="0" i="1" u="none" strike="noStrike" baseline="0" dirty="0" err="1">
                <a:solidFill>
                  <a:srgbClr val="1A181C"/>
                </a:solidFill>
                <a:latin typeface="Garamond" panose="02020404030301010803" pitchFamily="18" charset="0"/>
              </a:rPr>
              <a:t>erekeri</a:t>
            </a:r>
            <a:r>
              <a:rPr lang="de-AT" b="0" i="1" u="none" strike="noStrike" baseline="0" dirty="0">
                <a:solidFill>
                  <a:srgbClr val="1A181C"/>
                </a:solidFill>
                <a:latin typeface="Garamond" panose="02020404030301010803" pitchFamily="18" charset="0"/>
              </a:rPr>
              <a:t> </a:t>
            </a:r>
            <a:r>
              <a:rPr lang="de-AT" b="0" i="1" u="none" strike="noStrike" baseline="0" dirty="0" err="1">
                <a:solidFill>
                  <a:srgbClr val="1A181C"/>
                </a:solidFill>
                <a:latin typeface="Garamond" panose="02020404030301010803" pitchFamily="18" charset="0"/>
              </a:rPr>
              <a:t>hayeren</a:t>
            </a:r>
            <a:r>
              <a:rPr lang="de-AT" b="0" i="1" u="none" strike="noStrike" baseline="0" dirty="0">
                <a:solidFill>
                  <a:srgbClr val="1A181C"/>
                </a:solidFill>
                <a:latin typeface="Garamond" panose="02020404030301010803" pitchFamily="18" charset="0"/>
              </a:rPr>
              <a:t> </a:t>
            </a:r>
            <a:r>
              <a:rPr lang="de-AT" b="0" i="1" u="none" strike="noStrike" baseline="0" dirty="0" err="1">
                <a:solidFill>
                  <a:srgbClr val="1A181C"/>
                </a:solidFill>
                <a:latin typeface="Garamond" panose="02020404030301010803" pitchFamily="18" charset="0"/>
              </a:rPr>
              <a:t>t‘argmanut‘yan</a:t>
            </a:r>
            <a:r>
              <a:rPr lang="de-AT" b="0" i="1" u="none" strike="noStrike" baseline="0" dirty="0">
                <a:solidFill>
                  <a:srgbClr val="1A181C"/>
                </a:solidFill>
                <a:latin typeface="Garamond" panose="02020404030301010803" pitchFamily="18" charset="0"/>
              </a:rPr>
              <a:t> </a:t>
            </a:r>
            <a:r>
              <a:rPr lang="de-AT" b="0" i="1" u="none" strike="noStrike" baseline="0" dirty="0" err="1">
                <a:solidFill>
                  <a:srgbClr val="1A181C"/>
                </a:solidFill>
                <a:latin typeface="Garamond" panose="02020404030301010803" pitchFamily="18" charset="0"/>
              </a:rPr>
              <a:t>žamanak</a:t>
            </a:r>
            <a:r>
              <a:rPr lang="de-AT" b="0" i="1" u="none" strike="noStrike" baseline="0" dirty="0">
                <a:solidFill>
                  <a:srgbClr val="1A181C"/>
                </a:solidFill>
                <a:latin typeface="Garamond" panose="02020404030301010803" pitchFamily="18" charset="0"/>
              </a:rPr>
              <a:t>∂ </a:t>
            </a:r>
            <a:r>
              <a:rPr lang="de-AT" b="0" i="0" u="none" strike="noStrike" baseline="0" dirty="0">
                <a:solidFill>
                  <a:srgbClr val="1A181C"/>
                </a:solidFill>
                <a:latin typeface="Garamond" panose="02020404030301010803" pitchFamily="18" charset="0"/>
              </a:rPr>
              <a:t>(</a:t>
            </a:r>
            <a:r>
              <a:rPr lang="de-AT" b="0" i="0" u="none" strike="noStrike" baseline="0" dirty="0" err="1">
                <a:solidFill>
                  <a:srgbClr val="1A181C"/>
                </a:solidFill>
                <a:latin typeface="Garamond" panose="02020404030301010803" pitchFamily="18" charset="0"/>
              </a:rPr>
              <a:t>L’epoque</a:t>
            </a:r>
            <a:r>
              <a:rPr lang="de-AT" b="0" i="0" u="none" strike="noStrike" baseline="0" dirty="0">
                <a:solidFill>
                  <a:srgbClr val="1A181C"/>
                </a:solidFill>
                <a:latin typeface="Garamond" panose="02020404030301010803" pitchFamily="18" charset="0"/>
              </a:rPr>
              <a:t> de la </a:t>
            </a:r>
            <a:r>
              <a:rPr lang="de-AT" b="0" i="0" u="none" strike="noStrike" baseline="0" dirty="0" err="1">
                <a:solidFill>
                  <a:srgbClr val="1A181C"/>
                </a:solidFill>
                <a:latin typeface="Garamond" panose="02020404030301010803" pitchFamily="18" charset="0"/>
              </a:rPr>
              <a:t>traduction</a:t>
            </a:r>
            <a:r>
              <a:rPr lang="de-AT" b="0" i="0" u="none" strike="noStrike" baseline="0" dirty="0">
                <a:solidFill>
                  <a:srgbClr val="1A181C"/>
                </a:solidFill>
                <a:latin typeface="Garamond" panose="02020404030301010803" pitchFamily="18" charset="0"/>
              </a:rPr>
              <a:t> </a:t>
            </a:r>
            <a:r>
              <a:rPr lang="de-AT" b="0" i="0" u="none" strike="noStrike" baseline="0" dirty="0" err="1">
                <a:solidFill>
                  <a:srgbClr val="1A181C"/>
                </a:solidFill>
                <a:latin typeface="Garamond" panose="02020404030301010803" pitchFamily="18" charset="0"/>
              </a:rPr>
              <a:t>arménienne</a:t>
            </a:r>
            <a:r>
              <a:rPr lang="de-AT" b="0" i="0" u="none" strike="noStrike" baseline="0" dirty="0">
                <a:solidFill>
                  <a:srgbClr val="1A181C"/>
                </a:solidFill>
                <a:latin typeface="Garamond" panose="02020404030301010803" pitchFamily="18" charset="0"/>
              </a:rPr>
              <a:t> des </a:t>
            </a:r>
            <a:r>
              <a:rPr lang="de-AT" b="0" i="0" u="none" strike="noStrike" baseline="0" dirty="0" err="1">
                <a:solidFill>
                  <a:srgbClr val="1A181C"/>
                </a:solidFill>
                <a:latin typeface="Garamond" panose="02020404030301010803" pitchFamily="18" charset="0"/>
              </a:rPr>
              <a:t>oeuvres</a:t>
            </a:r>
            <a:r>
              <a:rPr lang="de-AT" b="0" i="0" u="none" strike="noStrike" baseline="0" dirty="0">
                <a:solidFill>
                  <a:srgbClr val="1A181C"/>
                </a:solidFill>
                <a:latin typeface="Garamond" panose="02020404030301010803" pitchFamily="18" charset="0"/>
              </a:rPr>
              <a:t> de Platon</a:t>
            </a:r>
            <a:r>
              <a:rPr lang="it-IT" b="0" i="0" u="none" strike="noStrike" baseline="0" dirty="0">
                <a:solidFill>
                  <a:srgbClr val="1A181C"/>
                </a:solidFill>
                <a:latin typeface="Garamond" panose="02020404030301010803" pitchFamily="18" charset="0"/>
              </a:rPr>
              <a:t>), in «</a:t>
            </a:r>
            <a:r>
              <a:rPr lang="it-IT" b="0" i="0" u="none" strike="noStrike" baseline="0" dirty="0" err="1">
                <a:solidFill>
                  <a:srgbClr val="1A181C"/>
                </a:solidFill>
                <a:latin typeface="Garamond" panose="02020404030301010803" pitchFamily="18" charset="0"/>
              </a:rPr>
              <a:t>Banber</a:t>
            </a:r>
            <a:r>
              <a:rPr lang="it-IT" b="0" i="0" u="none" strike="noStrike" baseline="0" dirty="0">
                <a:solidFill>
                  <a:srgbClr val="1A181C"/>
                </a:solidFill>
                <a:latin typeface="Garamond" panose="02020404030301010803" pitchFamily="18" charset="0"/>
              </a:rPr>
              <a:t> </a:t>
            </a:r>
            <a:r>
              <a:rPr lang="it-IT" b="0" i="0" u="none" strike="noStrike" baseline="0" dirty="0" err="1">
                <a:solidFill>
                  <a:srgbClr val="1A181C"/>
                </a:solidFill>
                <a:latin typeface="Garamond" panose="02020404030301010803" pitchFamily="18" charset="0"/>
              </a:rPr>
              <a:t>Matenadaran</a:t>
            </a:r>
            <a:r>
              <a:rPr lang="it-IT" b="0" i="0" u="none" strike="noStrike" baseline="0" dirty="0">
                <a:solidFill>
                  <a:srgbClr val="1A181C"/>
                </a:solidFill>
                <a:latin typeface="Garamond" panose="02020404030301010803" pitchFamily="18" charset="0"/>
              </a:rPr>
              <a:t>» 10 (1971).</a:t>
            </a:r>
            <a:endParaRPr lang="de-AT" dirty="0">
              <a:latin typeface="Garamond" panose="02020404030301010803" pitchFamily="18" charset="0"/>
            </a:endParaRPr>
          </a:p>
          <a:p>
            <a:pPr marL="0" indent="0" algn="just">
              <a:buNone/>
            </a:pPr>
            <a:r>
              <a:rPr lang="de-AT" dirty="0" err="1">
                <a:latin typeface="Garamond" panose="02020404030301010803" pitchFamily="18" charset="0"/>
              </a:rPr>
              <a:t>Terian</a:t>
            </a:r>
            <a:r>
              <a:rPr lang="de-AT" dirty="0">
                <a:latin typeface="Garamond" panose="02020404030301010803" pitchFamily="18" charset="0"/>
              </a:rPr>
              <a:t> Abraham. „The </a:t>
            </a:r>
            <a:r>
              <a:rPr lang="de-AT" dirty="0" err="1">
                <a:latin typeface="Garamond" panose="02020404030301010803" pitchFamily="18" charset="0"/>
              </a:rPr>
              <a:t>Hellenizing</a:t>
            </a:r>
            <a:r>
              <a:rPr lang="de-AT" dirty="0">
                <a:latin typeface="Garamond" panose="02020404030301010803" pitchFamily="18" charset="0"/>
              </a:rPr>
              <a:t> School. </a:t>
            </a:r>
            <a:r>
              <a:rPr lang="de-AT" dirty="0" err="1">
                <a:latin typeface="Garamond" panose="02020404030301010803" pitchFamily="18" charset="0"/>
              </a:rPr>
              <a:t>Its</a:t>
            </a:r>
            <a:r>
              <a:rPr lang="de-AT" dirty="0">
                <a:latin typeface="Garamond" panose="02020404030301010803" pitchFamily="18" charset="0"/>
              </a:rPr>
              <a:t> Time, Place and </a:t>
            </a:r>
            <a:r>
              <a:rPr lang="de-AT" dirty="0" err="1">
                <a:latin typeface="Garamond" panose="02020404030301010803" pitchFamily="18" charset="0"/>
              </a:rPr>
              <a:t>Scope</a:t>
            </a:r>
            <a:r>
              <a:rPr lang="de-AT" dirty="0">
                <a:latin typeface="Garamond" panose="02020404030301010803" pitchFamily="18" charset="0"/>
              </a:rPr>
              <a:t> </a:t>
            </a:r>
            <a:r>
              <a:rPr lang="de-AT" dirty="0" err="1">
                <a:latin typeface="Garamond" panose="02020404030301010803" pitchFamily="18" charset="0"/>
              </a:rPr>
              <a:t>of</a:t>
            </a:r>
            <a:r>
              <a:rPr lang="de-AT" dirty="0">
                <a:latin typeface="Garamond" panose="02020404030301010803" pitchFamily="18" charset="0"/>
              </a:rPr>
              <a:t> </a:t>
            </a:r>
            <a:r>
              <a:rPr lang="de-AT" dirty="0" err="1">
                <a:latin typeface="Garamond" panose="02020404030301010803" pitchFamily="18" charset="0"/>
              </a:rPr>
              <a:t>Activities</a:t>
            </a:r>
            <a:r>
              <a:rPr lang="de-AT" dirty="0">
                <a:latin typeface="Garamond" panose="02020404030301010803" pitchFamily="18" charset="0"/>
              </a:rPr>
              <a:t> </a:t>
            </a:r>
            <a:r>
              <a:rPr lang="de-AT" dirty="0" err="1">
                <a:latin typeface="Garamond" panose="02020404030301010803" pitchFamily="18" charset="0"/>
              </a:rPr>
              <a:t>Reconsidered</a:t>
            </a:r>
            <a:r>
              <a:rPr lang="de-AT" dirty="0">
                <a:latin typeface="Garamond" panose="02020404030301010803" pitchFamily="18" charset="0"/>
              </a:rPr>
              <a:t>“ in: N. </a:t>
            </a:r>
            <a:r>
              <a:rPr lang="de-AT" dirty="0" err="1">
                <a:latin typeface="Garamond" panose="02020404030301010803" pitchFamily="18" charset="0"/>
              </a:rPr>
              <a:t>Garsoian</a:t>
            </a:r>
            <a:r>
              <a:rPr lang="de-AT" dirty="0">
                <a:latin typeface="Garamond" panose="02020404030301010803" pitchFamily="18" charset="0"/>
              </a:rPr>
              <a:t>, East </a:t>
            </a:r>
            <a:r>
              <a:rPr lang="de-AT" dirty="0" err="1">
                <a:latin typeface="Garamond" panose="02020404030301010803" pitchFamily="18" charset="0"/>
              </a:rPr>
              <a:t>of</a:t>
            </a:r>
            <a:r>
              <a:rPr lang="de-AT" dirty="0">
                <a:latin typeface="Garamond" panose="02020404030301010803" pitchFamily="18" charset="0"/>
              </a:rPr>
              <a:t> </a:t>
            </a:r>
            <a:r>
              <a:rPr lang="de-AT" dirty="0" err="1">
                <a:latin typeface="Garamond" panose="02020404030301010803" pitchFamily="18" charset="0"/>
              </a:rPr>
              <a:t>Byzantium</a:t>
            </a:r>
            <a:r>
              <a:rPr lang="de-AT" dirty="0">
                <a:latin typeface="Garamond" panose="02020404030301010803" pitchFamily="18" charset="0"/>
              </a:rPr>
              <a:t>: </a:t>
            </a:r>
            <a:r>
              <a:rPr lang="de-AT" dirty="0" err="1">
                <a:latin typeface="Garamond" panose="02020404030301010803" pitchFamily="18" charset="0"/>
              </a:rPr>
              <a:t>Syria</a:t>
            </a:r>
            <a:r>
              <a:rPr lang="de-AT" dirty="0">
                <a:latin typeface="Garamond" panose="02020404030301010803" pitchFamily="18" charset="0"/>
              </a:rPr>
              <a:t> and </a:t>
            </a:r>
            <a:r>
              <a:rPr lang="de-AT" dirty="0" err="1">
                <a:latin typeface="Garamond" panose="02020404030301010803" pitchFamily="18" charset="0"/>
              </a:rPr>
              <a:t>Armenian</a:t>
            </a:r>
            <a:r>
              <a:rPr lang="de-AT" dirty="0">
                <a:latin typeface="Garamond" panose="02020404030301010803" pitchFamily="18" charset="0"/>
              </a:rPr>
              <a:t> in </a:t>
            </a:r>
            <a:r>
              <a:rPr lang="de-AT" dirty="0" err="1">
                <a:latin typeface="Garamond" panose="02020404030301010803" pitchFamily="18" charset="0"/>
              </a:rPr>
              <a:t>the</a:t>
            </a:r>
            <a:r>
              <a:rPr lang="de-AT" dirty="0">
                <a:latin typeface="Garamond" panose="02020404030301010803" pitchFamily="18" charset="0"/>
              </a:rPr>
              <a:t> Formative </a:t>
            </a:r>
            <a:r>
              <a:rPr lang="de-AT" dirty="0" err="1">
                <a:latin typeface="Garamond" panose="02020404030301010803" pitchFamily="18" charset="0"/>
              </a:rPr>
              <a:t>Period</a:t>
            </a:r>
            <a:r>
              <a:rPr lang="de-AT" dirty="0">
                <a:latin typeface="Garamond" panose="02020404030301010803" pitchFamily="18" charset="0"/>
              </a:rPr>
              <a:t>. Washington 1982, 175-186</a:t>
            </a:r>
          </a:p>
          <a:p>
            <a:pPr marL="0" indent="0" algn="just">
              <a:buNone/>
            </a:pPr>
            <a:r>
              <a:rPr lang="de-AT" dirty="0" err="1">
                <a:latin typeface="Garamond" panose="02020404030301010803" pitchFamily="18" charset="0"/>
              </a:rPr>
              <a:t>Muradyan</a:t>
            </a:r>
            <a:r>
              <a:rPr lang="de-AT" dirty="0">
                <a:latin typeface="Garamond" panose="02020404030301010803" pitchFamily="18" charset="0"/>
              </a:rPr>
              <a:t> </a:t>
            </a:r>
            <a:r>
              <a:rPr lang="de-AT" dirty="0" err="1">
                <a:latin typeface="Garamond" panose="02020404030301010803" pitchFamily="18" charset="0"/>
              </a:rPr>
              <a:t>Arusyak</a:t>
            </a:r>
            <a:r>
              <a:rPr lang="de-AT" dirty="0">
                <a:latin typeface="Garamond" panose="02020404030301010803" pitchFamily="18" charset="0"/>
              </a:rPr>
              <a:t>. </a:t>
            </a:r>
            <a:r>
              <a:rPr lang="de-AT" i="1" dirty="0" err="1">
                <a:latin typeface="Garamond" panose="02020404030301010803" pitchFamily="18" charset="0"/>
              </a:rPr>
              <a:t>Hownaban</a:t>
            </a:r>
            <a:r>
              <a:rPr lang="de-AT" i="1" dirty="0">
                <a:latin typeface="Garamond" panose="02020404030301010803" pitchFamily="18" charset="0"/>
              </a:rPr>
              <a:t> </a:t>
            </a:r>
            <a:r>
              <a:rPr lang="de-AT" i="1" dirty="0" err="1">
                <a:latin typeface="Garamond" panose="02020404030301010803" pitchFamily="18" charset="0"/>
              </a:rPr>
              <a:t>dproc</a:t>
            </a:r>
            <a:r>
              <a:rPr lang="de-AT" i="1" dirty="0">
                <a:latin typeface="Garamond" panose="02020404030301010803" pitchFamily="18" charset="0"/>
              </a:rPr>
              <a:t>‘ </a:t>
            </a:r>
            <a:r>
              <a:rPr lang="de-AT" i="1" dirty="0" err="1">
                <a:latin typeface="Garamond" panose="02020404030301010803" pitchFamily="18" charset="0"/>
              </a:rPr>
              <a:t>ew</a:t>
            </a:r>
            <a:r>
              <a:rPr lang="de-AT" i="1" dirty="0">
                <a:latin typeface="Garamond" panose="02020404030301010803" pitchFamily="18" charset="0"/>
              </a:rPr>
              <a:t> </a:t>
            </a:r>
            <a:r>
              <a:rPr lang="de-AT" i="1" dirty="0" err="1">
                <a:latin typeface="Garamond" panose="02020404030301010803" pitchFamily="18" charset="0"/>
              </a:rPr>
              <a:t>nra</a:t>
            </a:r>
            <a:r>
              <a:rPr lang="de-AT" i="1" dirty="0">
                <a:latin typeface="Garamond" panose="02020404030301010803" pitchFamily="18" charset="0"/>
              </a:rPr>
              <a:t> der∂ </a:t>
            </a:r>
            <a:r>
              <a:rPr lang="de-AT" i="1" dirty="0" err="1">
                <a:latin typeface="Garamond" panose="02020404030301010803" pitchFamily="18" charset="0"/>
              </a:rPr>
              <a:t>hayereni</a:t>
            </a:r>
            <a:r>
              <a:rPr lang="de-AT" i="1" dirty="0">
                <a:latin typeface="Garamond" panose="02020404030301010803" pitchFamily="18" charset="0"/>
              </a:rPr>
              <a:t> </a:t>
            </a:r>
            <a:r>
              <a:rPr lang="de-AT" i="1" dirty="0" err="1">
                <a:latin typeface="Garamond" panose="02020404030301010803" pitchFamily="18" charset="0"/>
              </a:rPr>
              <a:t>k‘erakanakan</a:t>
            </a:r>
            <a:r>
              <a:rPr lang="de-AT" i="1" dirty="0">
                <a:latin typeface="Garamond" panose="02020404030301010803" pitchFamily="18" charset="0"/>
              </a:rPr>
              <a:t> </a:t>
            </a:r>
            <a:r>
              <a:rPr lang="de-AT" i="1" dirty="0" err="1">
                <a:latin typeface="Garamond" panose="02020404030301010803" pitchFamily="18" charset="0"/>
              </a:rPr>
              <a:t>terminabanowt‘yan</a:t>
            </a:r>
            <a:r>
              <a:rPr lang="de-AT" i="1" dirty="0">
                <a:latin typeface="Garamond" panose="02020404030301010803" pitchFamily="18" charset="0"/>
              </a:rPr>
              <a:t> </a:t>
            </a:r>
            <a:r>
              <a:rPr lang="de-AT" i="1" dirty="0" err="1">
                <a:latin typeface="Garamond" panose="02020404030301010803" pitchFamily="18" charset="0"/>
              </a:rPr>
              <a:t>stecłman</a:t>
            </a:r>
            <a:r>
              <a:rPr lang="de-AT" i="1" dirty="0">
                <a:latin typeface="Garamond" panose="02020404030301010803" pitchFamily="18" charset="0"/>
              </a:rPr>
              <a:t> </a:t>
            </a:r>
            <a:r>
              <a:rPr lang="de-AT" i="1" dirty="0" err="1">
                <a:latin typeface="Garamond" panose="02020404030301010803" pitchFamily="18" charset="0"/>
              </a:rPr>
              <a:t>gorcowm</a:t>
            </a:r>
            <a:r>
              <a:rPr lang="de-AT" i="1" dirty="0">
                <a:latin typeface="Garamond" panose="02020404030301010803" pitchFamily="18" charset="0"/>
              </a:rPr>
              <a:t> </a:t>
            </a:r>
            <a:r>
              <a:rPr lang="de-AT" dirty="0">
                <a:latin typeface="Garamond" panose="02020404030301010803" pitchFamily="18" charset="0"/>
              </a:rPr>
              <a:t>[</a:t>
            </a:r>
            <a:r>
              <a:rPr lang="de-AT" dirty="0" err="1">
                <a:latin typeface="Garamond" panose="02020404030301010803" pitchFamily="18" charset="0"/>
              </a:rPr>
              <a:t>L‘École</a:t>
            </a:r>
            <a:r>
              <a:rPr lang="de-AT" dirty="0">
                <a:latin typeface="Garamond" panose="02020404030301010803" pitchFamily="18" charset="0"/>
              </a:rPr>
              <a:t> </a:t>
            </a:r>
            <a:r>
              <a:rPr lang="de-AT" dirty="0" err="1">
                <a:latin typeface="Garamond" panose="02020404030301010803" pitchFamily="18" charset="0"/>
              </a:rPr>
              <a:t>grécisante</a:t>
            </a:r>
            <a:r>
              <a:rPr lang="de-AT" dirty="0">
                <a:latin typeface="Garamond" panose="02020404030301010803" pitchFamily="18" charset="0"/>
              </a:rPr>
              <a:t> et </a:t>
            </a:r>
            <a:r>
              <a:rPr lang="de-AT" dirty="0" err="1">
                <a:latin typeface="Garamond" panose="02020404030301010803" pitchFamily="18" charset="0"/>
              </a:rPr>
              <a:t>son</a:t>
            </a:r>
            <a:r>
              <a:rPr lang="de-AT" dirty="0">
                <a:latin typeface="Garamond" panose="02020404030301010803" pitchFamily="18" charset="0"/>
              </a:rPr>
              <a:t> </a:t>
            </a:r>
            <a:r>
              <a:rPr lang="de-AT" dirty="0" err="1">
                <a:latin typeface="Garamond" panose="02020404030301010803" pitchFamily="18" charset="0"/>
              </a:rPr>
              <a:t>rôle</a:t>
            </a:r>
            <a:r>
              <a:rPr lang="de-AT" dirty="0">
                <a:latin typeface="Garamond" panose="02020404030301010803" pitchFamily="18" charset="0"/>
              </a:rPr>
              <a:t> </a:t>
            </a:r>
            <a:r>
              <a:rPr lang="de-AT" dirty="0" err="1">
                <a:latin typeface="Garamond" panose="02020404030301010803" pitchFamily="18" charset="0"/>
              </a:rPr>
              <a:t>dans</a:t>
            </a:r>
            <a:r>
              <a:rPr lang="de-AT" dirty="0">
                <a:latin typeface="Garamond" panose="02020404030301010803" pitchFamily="18" charset="0"/>
              </a:rPr>
              <a:t> le </a:t>
            </a:r>
            <a:r>
              <a:rPr lang="de-AT" dirty="0" err="1">
                <a:latin typeface="Garamond" panose="02020404030301010803" pitchFamily="18" charset="0"/>
              </a:rPr>
              <a:t>travail</a:t>
            </a:r>
            <a:r>
              <a:rPr lang="de-AT" dirty="0">
                <a:latin typeface="Garamond" panose="02020404030301010803" pitchFamily="18" charset="0"/>
              </a:rPr>
              <a:t> de </a:t>
            </a:r>
            <a:r>
              <a:rPr lang="de-AT" dirty="0" err="1">
                <a:latin typeface="Garamond" panose="02020404030301010803" pitchFamily="18" charset="0"/>
              </a:rPr>
              <a:t>création</a:t>
            </a:r>
            <a:r>
              <a:rPr lang="de-AT" dirty="0">
                <a:latin typeface="Garamond" panose="02020404030301010803" pitchFamily="18" charset="0"/>
              </a:rPr>
              <a:t> du </a:t>
            </a:r>
            <a:r>
              <a:rPr lang="de-AT" dirty="0" err="1">
                <a:latin typeface="Garamond" panose="02020404030301010803" pitchFamily="18" charset="0"/>
              </a:rPr>
              <a:t>lexique</a:t>
            </a:r>
            <a:r>
              <a:rPr lang="de-AT" dirty="0">
                <a:latin typeface="Garamond" panose="02020404030301010803" pitchFamily="18" charset="0"/>
              </a:rPr>
              <a:t> </a:t>
            </a:r>
            <a:r>
              <a:rPr lang="de-AT" dirty="0" err="1">
                <a:latin typeface="Garamond" panose="02020404030301010803" pitchFamily="18" charset="0"/>
              </a:rPr>
              <a:t>grammatical</a:t>
            </a:r>
            <a:r>
              <a:rPr lang="de-AT" dirty="0">
                <a:latin typeface="Garamond" panose="02020404030301010803" pitchFamily="18" charset="0"/>
              </a:rPr>
              <a:t> de </a:t>
            </a:r>
            <a:r>
              <a:rPr lang="de-AT" dirty="0" err="1">
                <a:latin typeface="Garamond" panose="02020404030301010803" pitchFamily="18" charset="0"/>
              </a:rPr>
              <a:t>l‘arménien</a:t>
            </a:r>
            <a:r>
              <a:rPr lang="de-AT" dirty="0">
                <a:latin typeface="Garamond" panose="02020404030301010803" pitchFamily="18" charset="0"/>
              </a:rPr>
              <a:t>]. </a:t>
            </a:r>
            <a:r>
              <a:rPr lang="de-AT" dirty="0" err="1">
                <a:latin typeface="Garamond" panose="02020404030301010803" pitchFamily="18" charset="0"/>
              </a:rPr>
              <a:t>Erevan</a:t>
            </a:r>
            <a:r>
              <a:rPr lang="de-AT" dirty="0">
                <a:latin typeface="Garamond" panose="02020404030301010803" pitchFamily="18" charset="0"/>
              </a:rPr>
              <a:t> 1971.</a:t>
            </a:r>
          </a:p>
          <a:p>
            <a:pPr marL="0" indent="0" algn="just">
              <a:buNone/>
            </a:pPr>
            <a:r>
              <a:rPr lang="de-AT" dirty="0">
                <a:latin typeface="Garamond" panose="02020404030301010803" pitchFamily="18" charset="0"/>
              </a:rPr>
              <a:t>Mahé, Jean-Pierre. „David </a:t>
            </a:r>
            <a:r>
              <a:rPr lang="de-AT" dirty="0" err="1">
                <a:latin typeface="Garamond" panose="02020404030301010803" pitchFamily="18" charset="0"/>
              </a:rPr>
              <a:t>l‘Invincible</a:t>
            </a:r>
            <a:r>
              <a:rPr lang="de-AT" dirty="0">
                <a:latin typeface="Garamond" panose="02020404030301010803" pitchFamily="18" charset="0"/>
              </a:rPr>
              <a:t> </a:t>
            </a:r>
            <a:r>
              <a:rPr lang="de-AT" dirty="0" err="1">
                <a:latin typeface="Garamond" panose="02020404030301010803" pitchFamily="18" charset="0"/>
              </a:rPr>
              <a:t>dans</a:t>
            </a:r>
            <a:r>
              <a:rPr lang="de-AT" dirty="0">
                <a:latin typeface="Garamond" panose="02020404030301010803" pitchFamily="18" charset="0"/>
              </a:rPr>
              <a:t> la </a:t>
            </a:r>
            <a:r>
              <a:rPr lang="de-AT" dirty="0" err="1">
                <a:latin typeface="Garamond" panose="02020404030301010803" pitchFamily="18" charset="0"/>
              </a:rPr>
              <a:t>tradition</a:t>
            </a:r>
            <a:r>
              <a:rPr lang="de-AT" dirty="0">
                <a:latin typeface="Garamond" panose="02020404030301010803" pitchFamily="18" charset="0"/>
              </a:rPr>
              <a:t> </a:t>
            </a:r>
            <a:r>
              <a:rPr lang="de-AT" dirty="0" err="1">
                <a:latin typeface="Garamond" panose="02020404030301010803" pitchFamily="18" charset="0"/>
              </a:rPr>
              <a:t>arménienne</a:t>
            </a:r>
            <a:r>
              <a:rPr lang="de-AT" dirty="0">
                <a:latin typeface="Garamond" panose="02020404030301010803" pitchFamily="18" charset="0"/>
              </a:rPr>
              <a:t>“, in: I. </a:t>
            </a:r>
            <a:r>
              <a:rPr lang="de-AT" dirty="0" err="1">
                <a:latin typeface="Garamond" panose="02020404030301010803" pitchFamily="18" charset="0"/>
              </a:rPr>
              <a:t>Hadot</a:t>
            </a:r>
            <a:r>
              <a:rPr lang="de-AT" dirty="0">
                <a:latin typeface="Garamond" panose="02020404030301010803" pitchFamily="18" charset="0"/>
              </a:rPr>
              <a:t> (</a:t>
            </a:r>
            <a:r>
              <a:rPr lang="de-AT" dirty="0" err="1">
                <a:latin typeface="Garamond" panose="02020404030301010803" pitchFamily="18" charset="0"/>
              </a:rPr>
              <a:t>éd</a:t>
            </a:r>
            <a:r>
              <a:rPr lang="de-AT" dirty="0">
                <a:latin typeface="Garamond" panose="02020404030301010803" pitchFamily="18" charset="0"/>
              </a:rPr>
              <a:t>), </a:t>
            </a:r>
            <a:r>
              <a:rPr lang="de-AT" i="1" dirty="0" err="1">
                <a:latin typeface="Garamond" panose="02020404030301010803" pitchFamily="18" charset="0"/>
              </a:rPr>
              <a:t>Simplicius</a:t>
            </a:r>
            <a:r>
              <a:rPr lang="de-AT" i="1" dirty="0">
                <a:latin typeface="Garamond" panose="02020404030301010803" pitchFamily="18" charset="0"/>
              </a:rPr>
              <a:t>. </a:t>
            </a:r>
            <a:r>
              <a:rPr lang="de-AT" i="1" dirty="0" err="1">
                <a:latin typeface="Garamond" panose="02020404030301010803" pitchFamily="18" charset="0"/>
              </a:rPr>
              <a:t>Comméntaire</a:t>
            </a:r>
            <a:r>
              <a:rPr lang="de-AT" i="1" dirty="0">
                <a:latin typeface="Garamond" panose="02020404030301010803" pitchFamily="18" charset="0"/>
              </a:rPr>
              <a:t> </a:t>
            </a:r>
            <a:r>
              <a:rPr lang="de-AT" i="1" dirty="0" err="1">
                <a:latin typeface="Garamond" panose="02020404030301010803" pitchFamily="18" charset="0"/>
              </a:rPr>
              <a:t>sur</a:t>
            </a:r>
            <a:r>
              <a:rPr lang="de-AT" i="1" dirty="0">
                <a:latin typeface="Garamond" panose="02020404030301010803" pitchFamily="18" charset="0"/>
              </a:rPr>
              <a:t> </a:t>
            </a:r>
            <a:r>
              <a:rPr lang="de-AT" i="1" dirty="0" err="1">
                <a:latin typeface="Garamond" panose="02020404030301010803" pitchFamily="18" charset="0"/>
              </a:rPr>
              <a:t>les</a:t>
            </a:r>
            <a:r>
              <a:rPr lang="de-AT" i="1" dirty="0">
                <a:latin typeface="Garamond" panose="02020404030301010803" pitchFamily="18" charset="0"/>
              </a:rPr>
              <a:t> </a:t>
            </a:r>
            <a:r>
              <a:rPr lang="de-AT" i="1" dirty="0" err="1">
                <a:latin typeface="Garamond" panose="02020404030301010803" pitchFamily="18" charset="0"/>
              </a:rPr>
              <a:t>Catégories</a:t>
            </a:r>
            <a:r>
              <a:rPr lang="de-AT" dirty="0">
                <a:latin typeface="Garamond" panose="02020404030301010803" pitchFamily="18" charset="0"/>
              </a:rPr>
              <a:t>. Leiden 1989, 189-207</a:t>
            </a:r>
          </a:p>
          <a:p>
            <a:pPr marL="0" indent="0" algn="just">
              <a:buNone/>
            </a:pPr>
            <a:r>
              <a:rPr lang="de-AT" dirty="0" err="1">
                <a:latin typeface="Garamond" panose="02020404030301010803" pitchFamily="18" charset="0"/>
              </a:rPr>
              <a:t>Muradyan</a:t>
            </a:r>
            <a:r>
              <a:rPr lang="de-AT" dirty="0">
                <a:latin typeface="Garamond" panose="02020404030301010803" pitchFamily="18" charset="0"/>
              </a:rPr>
              <a:t> </a:t>
            </a:r>
            <a:r>
              <a:rPr lang="de-AT" dirty="0" err="1">
                <a:latin typeface="Garamond" panose="02020404030301010803" pitchFamily="18" charset="0"/>
              </a:rPr>
              <a:t>Gohar</a:t>
            </a:r>
            <a:r>
              <a:rPr lang="de-AT" dirty="0">
                <a:latin typeface="Garamond" panose="02020404030301010803" pitchFamily="18" charset="0"/>
              </a:rPr>
              <a:t>. „The </a:t>
            </a:r>
            <a:r>
              <a:rPr lang="de-AT" dirty="0" err="1">
                <a:latin typeface="Garamond" panose="02020404030301010803" pitchFamily="18" charset="0"/>
              </a:rPr>
              <a:t>Hellenizing</a:t>
            </a:r>
            <a:r>
              <a:rPr lang="de-AT" dirty="0">
                <a:latin typeface="Garamond" panose="02020404030301010803" pitchFamily="18" charset="0"/>
              </a:rPr>
              <a:t> School“ in: </a:t>
            </a:r>
            <a:r>
              <a:rPr lang="de-AT" dirty="0" err="1">
                <a:latin typeface="Garamond" panose="02020404030301010803" pitchFamily="18" charset="0"/>
              </a:rPr>
              <a:t>Calzolari</a:t>
            </a:r>
            <a:r>
              <a:rPr lang="de-AT" dirty="0">
                <a:latin typeface="Garamond" panose="02020404030301010803" pitchFamily="18" charset="0"/>
              </a:rPr>
              <a:t>, Valentina (in </a:t>
            </a:r>
            <a:r>
              <a:rPr lang="de-AT" dirty="0" err="1">
                <a:latin typeface="Garamond" panose="02020404030301010803" pitchFamily="18" charset="0"/>
              </a:rPr>
              <a:t>collaboration</a:t>
            </a:r>
            <a:r>
              <a:rPr lang="de-AT" dirty="0">
                <a:latin typeface="Garamond" panose="02020404030301010803" pitchFamily="18" charset="0"/>
              </a:rPr>
              <a:t> </a:t>
            </a:r>
            <a:r>
              <a:rPr lang="de-AT" dirty="0" err="1">
                <a:latin typeface="Garamond" panose="02020404030301010803" pitchFamily="18" charset="0"/>
              </a:rPr>
              <a:t>with</a:t>
            </a:r>
            <a:r>
              <a:rPr lang="de-AT" dirty="0">
                <a:latin typeface="Garamond" panose="02020404030301010803" pitchFamily="18" charset="0"/>
              </a:rPr>
              <a:t> M. Stone). </a:t>
            </a:r>
            <a:r>
              <a:rPr lang="de-AT" dirty="0" err="1">
                <a:latin typeface="Garamond" panose="02020404030301010803" pitchFamily="18" charset="0"/>
              </a:rPr>
              <a:t>Armenian</a:t>
            </a:r>
            <a:r>
              <a:rPr lang="de-AT" dirty="0">
                <a:latin typeface="Garamond" panose="02020404030301010803" pitchFamily="18" charset="0"/>
              </a:rPr>
              <a:t> </a:t>
            </a:r>
            <a:r>
              <a:rPr lang="de-AT" dirty="0" err="1">
                <a:latin typeface="Garamond" panose="02020404030301010803" pitchFamily="18" charset="0"/>
              </a:rPr>
              <a:t>Philology</a:t>
            </a:r>
            <a:r>
              <a:rPr lang="de-AT" dirty="0">
                <a:latin typeface="Garamond" panose="02020404030301010803" pitchFamily="18" charset="0"/>
              </a:rPr>
              <a:t> in </a:t>
            </a:r>
            <a:r>
              <a:rPr lang="de-AT" dirty="0" err="1">
                <a:latin typeface="Garamond" panose="02020404030301010803" pitchFamily="18" charset="0"/>
              </a:rPr>
              <a:t>the</a:t>
            </a:r>
            <a:r>
              <a:rPr lang="de-AT" dirty="0">
                <a:latin typeface="Garamond" panose="02020404030301010803" pitchFamily="18" charset="0"/>
              </a:rPr>
              <a:t> Modern </a:t>
            </a:r>
            <a:r>
              <a:rPr lang="de-AT" dirty="0" err="1">
                <a:latin typeface="Garamond" panose="02020404030301010803" pitchFamily="18" charset="0"/>
              </a:rPr>
              <a:t>Era</a:t>
            </a:r>
            <a:r>
              <a:rPr lang="de-AT" dirty="0">
                <a:latin typeface="Garamond" panose="02020404030301010803" pitchFamily="18" charset="0"/>
              </a:rPr>
              <a:t>. </a:t>
            </a:r>
            <a:r>
              <a:rPr lang="de-AT" dirty="0" err="1">
                <a:latin typeface="Garamond" panose="02020404030301010803" pitchFamily="18" charset="0"/>
              </a:rPr>
              <a:t>From</a:t>
            </a:r>
            <a:r>
              <a:rPr lang="de-AT" dirty="0">
                <a:latin typeface="Garamond" panose="02020404030301010803" pitchFamily="18" charset="0"/>
              </a:rPr>
              <a:t> </a:t>
            </a:r>
            <a:r>
              <a:rPr lang="de-AT" dirty="0" err="1">
                <a:latin typeface="Garamond" panose="02020404030301010803" pitchFamily="18" charset="0"/>
              </a:rPr>
              <a:t>Manuscript</a:t>
            </a:r>
            <a:r>
              <a:rPr lang="de-AT" dirty="0">
                <a:latin typeface="Garamond" panose="02020404030301010803" pitchFamily="18" charset="0"/>
              </a:rPr>
              <a:t> </a:t>
            </a:r>
            <a:r>
              <a:rPr lang="de-AT" dirty="0" err="1">
                <a:latin typeface="Garamond" panose="02020404030301010803" pitchFamily="18" charset="0"/>
              </a:rPr>
              <a:t>to</a:t>
            </a:r>
            <a:r>
              <a:rPr lang="de-AT" dirty="0">
                <a:latin typeface="Garamond" panose="02020404030301010803" pitchFamily="18" charset="0"/>
              </a:rPr>
              <a:t> Digital Text. Leiden-Boston 2014, 321-348.</a:t>
            </a:r>
          </a:p>
          <a:p>
            <a:pPr marL="0" indent="0">
              <a:buNone/>
            </a:pPr>
            <a:endParaRPr lang="de-AT" dirty="0"/>
          </a:p>
          <a:p>
            <a:pPr marL="0" indent="0">
              <a:buNone/>
            </a:pPr>
            <a:endParaRPr lang="de-AT" dirty="0"/>
          </a:p>
          <a:p>
            <a:endParaRPr lang="de-AT" dirty="0"/>
          </a:p>
        </p:txBody>
      </p:sp>
    </p:spTree>
    <p:extLst>
      <p:ext uri="{BB962C8B-B14F-4D97-AF65-F5344CB8AC3E}">
        <p14:creationId xmlns:p14="http://schemas.microsoft.com/office/powerpoint/2010/main" val="2510540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D0A4707-4E1F-3E4B-10FB-A896462615D4}"/>
              </a:ext>
            </a:extLst>
          </p:cNvPr>
          <p:cNvSpPr>
            <a:spLocks noGrp="1"/>
          </p:cNvSpPr>
          <p:nvPr>
            <p:ph type="title"/>
          </p:nvPr>
        </p:nvSpPr>
        <p:spPr>
          <a:xfrm>
            <a:off x="0" y="1"/>
            <a:ext cx="12192000" cy="741679"/>
          </a:xfrm>
        </p:spPr>
        <p:txBody>
          <a:bodyPr/>
          <a:lstStyle/>
          <a:p>
            <a:pPr algn="ctr"/>
            <a:r>
              <a:rPr lang="de-AT" dirty="0" err="1">
                <a:latin typeface="Garamond" panose="02020404030301010803" pitchFamily="18" charset="0"/>
              </a:rPr>
              <a:t>Essor</a:t>
            </a:r>
            <a:r>
              <a:rPr lang="de-AT" dirty="0">
                <a:latin typeface="Garamond" panose="02020404030301010803" pitchFamily="18" charset="0"/>
              </a:rPr>
              <a:t> de </a:t>
            </a:r>
            <a:r>
              <a:rPr lang="de-AT" dirty="0" err="1">
                <a:latin typeface="Garamond" panose="02020404030301010803" pitchFamily="18" charset="0"/>
              </a:rPr>
              <a:t>l‘école</a:t>
            </a:r>
            <a:r>
              <a:rPr lang="de-AT" dirty="0">
                <a:latin typeface="Garamond" panose="02020404030301010803" pitchFamily="18" charset="0"/>
              </a:rPr>
              <a:t> </a:t>
            </a:r>
            <a:r>
              <a:rPr lang="de-AT" dirty="0" err="1">
                <a:latin typeface="Garamond" panose="02020404030301010803" pitchFamily="18" charset="0"/>
              </a:rPr>
              <a:t>grécisante</a:t>
            </a:r>
            <a:endParaRPr lang="de-AT" dirty="0">
              <a:latin typeface="Garamond" panose="02020404030301010803" pitchFamily="18" charset="0"/>
            </a:endParaRPr>
          </a:p>
        </p:txBody>
      </p:sp>
      <p:sp>
        <p:nvSpPr>
          <p:cNvPr id="3" name="Segnaposto contenuto 2">
            <a:extLst>
              <a:ext uri="{FF2B5EF4-FFF2-40B4-BE49-F238E27FC236}">
                <a16:creationId xmlns:a16="http://schemas.microsoft.com/office/drawing/2014/main" id="{72E7E551-7297-B098-DD7F-2A794B88AC45}"/>
              </a:ext>
            </a:extLst>
          </p:cNvPr>
          <p:cNvSpPr>
            <a:spLocks noGrp="1"/>
          </p:cNvSpPr>
          <p:nvPr>
            <p:ph idx="1"/>
          </p:nvPr>
        </p:nvSpPr>
        <p:spPr>
          <a:xfrm>
            <a:off x="0" y="1005840"/>
            <a:ext cx="12192000" cy="5852159"/>
          </a:xfrm>
        </p:spPr>
        <p:txBody>
          <a:bodyPr>
            <a:normAutofit/>
          </a:bodyPr>
          <a:lstStyle/>
          <a:p>
            <a:endParaRPr lang="de-AT" dirty="0"/>
          </a:p>
          <a:p>
            <a:pPr algn="just"/>
            <a:r>
              <a:rPr lang="de-AT" sz="3200" dirty="0" err="1">
                <a:latin typeface="Garamond" panose="02020404030301010803" pitchFamily="18" charset="0"/>
              </a:rPr>
              <a:t>Arrière</a:t>
            </a:r>
            <a:r>
              <a:rPr lang="de-AT" sz="3200" dirty="0">
                <a:latin typeface="Garamond" panose="02020404030301010803" pitchFamily="18" charset="0"/>
              </a:rPr>
              <a:t>-plan: </a:t>
            </a:r>
            <a:r>
              <a:rPr lang="de-AT" sz="3200" dirty="0" err="1">
                <a:latin typeface="Garamond" panose="02020404030301010803" pitchFamily="18" charset="0"/>
              </a:rPr>
              <a:t>l‘entreprise</a:t>
            </a:r>
            <a:r>
              <a:rPr lang="de-AT" sz="3200" dirty="0">
                <a:latin typeface="Garamond" panose="02020404030301010803" pitchFamily="18" charset="0"/>
              </a:rPr>
              <a:t> de </a:t>
            </a:r>
            <a:r>
              <a:rPr lang="de-AT" sz="3200" dirty="0" err="1">
                <a:latin typeface="Garamond" panose="02020404030301010803" pitchFamily="18" charset="0"/>
              </a:rPr>
              <a:t>Mesrop</a:t>
            </a:r>
            <a:r>
              <a:rPr lang="de-AT" sz="3200" dirty="0">
                <a:latin typeface="Garamond" panose="02020404030301010803" pitchFamily="18" charset="0"/>
              </a:rPr>
              <a:t> </a:t>
            </a:r>
            <a:r>
              <a:rPr lang="de-AT" sz="3200" dirty="0" err="1">
                <a:latin typeface="Garamond" panose="02020404030301010803" pitchFamily="18" charset="0"/>
              </a:rPr>
              <a:t>Maštoc</a:t>
            </a:r>
            <a:r>
              <a:rPr lang="de-AT" sz="3200" dirty="0">
                <a:latin typeface="Garamond" panose="02020404030301010803" pitchFamily="18" charset="0"/>
              </a:rPr>
              <a:t>‘ et la </a:t>
            </a:r>
            <a:r>
              <a:rPr lang="de-AT" sz="3200" dirty="0" err="1">
                <a:latin typeface="Garamond" panose="02020404030301010803" pitchFamily="18" charset="0"/>
              </a:rPr>
              <a:t>création</a:t>
            </a:r>
            <a:r>
              <a:rPr lang="de-AT" sz="3200" dirty="0">
                <a:latin typeface="Garamond" panose="02020404030301010803" pitchFamily="18" charset="0"/>
              </a:rPr>
              <a:t> </a:t>
            </a:r>
            <a:r>
              <a:rPr lang="de-AT" sz="3200" dirty="0" err="1">
                <a:latin typeface="Garamond" panose="02020404030301010803" pitchFamily="18" charset="0"/>
              </a:rPr>
              <a:t>d‘écoles</a:t>
            </a:r>
            <a:r>
              <a:rPr lang="de-AT" sz="3200" dirty="0">
                <a:latin typeface="Garamond" panose="02020404030301010803" pitchFamily="18" charset="0"/>
              </a:rPr>
              <a:t> </a:t>
            </a:r>
            <a:r>
              <a:rPr lang="de-AT" sz="3200" dirty="0" err="1">
                <a:latin typeface="Garamond" panose="02020404030301010803" pitchFamily="18" charset="0"/>
              </a:rPr>
              <a:t>arméniennes</a:t>
            </a:r>
            <a:r>
              <a:rPr lang="de-AT" sz="3200" dirty="0">
                <a:latin typeface="Garamond" panose="02020404030301010803" pitchFamily="18" charset="0"/>
              </a:rPr>
              <a:t> </a:t>
            </a:r>
            <a:r>
              <a:rPr lang="de-AT" sz="3200" dirty="0" err="1">
                <a:latin typeface="Garamond" panose="02020404030301010803" pitchFamily="18" charset="0"/>
              </a:rPr>
              <a:t>dans</a:t>
            </a:r>
            <a:r>
              <a:rPr lang="de-AT" sz="3200" dirty="0">
                <a:latin typeface="Garamond" panose="02020404030301010803" pitchFamily="18" charset="0"/>
              </a:rPr>
              <a:t> </a:t>
            </a:r>
            <a:r>
              <a:rPr lang="de-AT" sz="3200" dirty="0" err="1">
                <a:latin typeface="Garamond" panose="02020404030301010803" pitchFamily="18" charset="0"/>
              </a:rPr>
              <a:t>les</a:t>
            </a:r>
            <a:r>
              <a:rPr lang="de-AT" sz="3200" dirty="0">
                <a:latin typeface="Garamond" panose="02020404030301010803" pitchFamily="18" charset="0"/>
              </a:rPr>
              <a:t> </a:t>
            </a:r>
            <a:r>
              <a:rPr lang="de-AT" sz="3200" dirty="0" err="1">
                <a:latin typeface="Garamond" panose="02020404030301010803" pitchFamily="18" charset="0"/>
              </a:rPr>
              <a:t>endroits</a:t>
            </a:r>
            <a:r>
              <a:rPr lang="de-AT" sz="3200" dirty="0">
                <a:latin typeface="Garamond" panose="02020404030301010803" pitchFamily="18" charset="0"/>
              </a:rPr>
              <a:t> du </a:t>
            </a:r>
            <a:r>
              <a:rPr lang="de-AT" sz="3200" dirty="0" err="1">
                <a:latin typeface="Garamond" panose="02020404030301010803" pitchFamily="18" charset="0"/>
              </a:rPr>
              <a:t>règne</a:t>
            </a:r>
            <a:r>
              <a:rPr lang="de-AT" sz="3200" dirty="0">
                <a:latin typeface="Garamond" panose="02020404030301010803" pitchFamily="18" charset="0"/>
              </a:rPr>
              <a:t> des </a:t>
            </a:r>
            <a:r>
              <a:rPr lang="de-AT" sz="3200" dirty="0" err="1">
                <a:latin typeface="Garamond" panose="02020404030301010803" pitchFamily="18" charset="0"/>
              </a:rPr>
              <a:t>Aršakunik</a:t>
            </a:r>
            <a:r>
              <a:rPr lang="de-AT" sz="3200" dirty="0">
                <a:latin typeface="Garamond" panose="02020404030301010803" pitchFamily="18" charset="0"/>
              </a:rPr>
              <a:t>‘ et </a:t>
            </a:r>
            <a:r>
              <a:rPr lang="de-AT" sz="3200" dirty="0" err="1">
                <a:latin typeface="Garamond" panose="02020404030301010803" pitchFamily="18" charset="0"/>
              </a:rPr>
              <a:t>dans</a:t>
            </a:r>
            <a:r>
              <a:rPr lang="de-AT" sz="3200" dirty="0">
                <a:latin typeface="Garamond" panose="02020404030301010803" pitchFamily="18" charset="0"/>
              </a:rPr>
              <a:t> </a:t>
            </a:r>
            <a:r>
              <a:rPr lang="de-AT" sz="3200" dirty="0" err="1">
                <a:latin typeface="Garamond" panose="02020404030301010803" pitchFamily="18" charset="0"/>
              </a:rPr>
              <a:t>les</a:t>
            </a:r>
            <a:r>
              <a:rPr lang="de-AT" sz="3200" dirty="0">
                <a:latin typeface="Garamond" panose="02020404030301010803" pitchFamily="18" charset="0"/>
              </a:rPr>
              <a:t> </a:t>
            </a:r>
            <a:r>
              <a:rPr lang="de-AT" sz="3200" dirty="0" err="1">
                <a:latin typeface="Garamond" panose="02020404030301010803" pitchFamily="18" charset="0"/>
              </a:rPr>
              <a:t>territoires</a:t>
            </a:r>
            <a:r>
              <a:rPr lang="de-AT" sz="3200" dirty="0">
                <a:latin typeface="Garamond" panose="02020404030301010803" pitchFamily="18" charset="0"/>
              </a:rPr>
              <a:t> de </a:t>
            </a:r>
            <a:r>
              <a:rPr lang="de-AT" sz="3200" dirty="0" err="1">
                <a:latin typeface="Garamond" panose="02020404030301010803" pitchFamily="18" charset="0"/>
              </a:rPr>
              <a:t>l‘Empire</a:t>
            </a:r>
            <a:r>
              <a:rPr lang="de-AT" sz="3200" dirty="0">
                <a:latin typeface="Garamond" panose="02020404030301010803" pitchFamily="18" charset="0"/>
              </a:rPr>
              <a:t> Roman </a:t>
            </a:r>
            <a:r>
              <a:rPr lang="de-AT" sz="3200" dirty="0" err="1">
                <a:latin typeface="Garamond" panose="02020404030301010803" pitchFamily="18" charset="0"/>
              </a:rPr>
              <a:t>d‘Orient</a:t>
            </a:r>
            <a:endParaRPr lang="de-AT" sz="3200" dirty="0">
              <a:latin typeface="Garamond" panose="02020404030301010803" pitchFamily="18" charset="0"/>
            </a:endParaRPr>
          </a:p>
          <a:p>
            <a:pPr marL="0" indent="0" algn="just">
              <a:buNone/>
            </a:pPr>
            <a:endParaRPr lang="de-AT" sz="3200" dirty="0">
              <a:latin typeface="Garamond" panose="02020404030301010803" pitchFamily="18" charset="0"/>
            </a:endParaRPr>
          </a:p>
          <a:p>
            <a:pPr marL="0" indent="0" algn="just">
              <a:buNone/>
            </a:pPr>
            <a:endParaRPr lang="de-AT" sz="3200" dirty="0">
              <a:latin typeface="Garamond" panose="02020404030301010803" pitchFamily="18" charset="0"/>
            </a:endParaRPr>
          </a:p>
          <a:p>
            <a:pPr algn="just"/>
            <a:r>
              <a:rPr lang="de-AT" sz="3200" dirty="0">
                <a:latin typeface="Garamond" panose="02020404030301010803" pitchFamily="18" charset="0"/>
              </a:rPr>
              <a:t>Evolution/Changement des </a:t>
            </a:r>
            <a:r>
              <a:rPr lang="de-AT" sz="3200" dirty="0" err="1">
                <a:latin typeface="Garamond" panose="02020404030301010803" pitchFamily="18" charset="0"/>
              </a:rPr>
              <a:t>catégorisations</a:t>
            </a:r>
            <a:r>
              <a:rPr lang="de-AT" sz="3200" dirty="0">
                <a:latin typeface="Garamond" panose="02020404030301010803" pitchFamily="18" charset="0"/>
              </a:rPr>
              <a:t> </a:t>
            </a:r>
            <a:r>
              <a:rPr lang="de-AT" sz="3200" dirty="0" err="1">
                <a:latin typeface="Garamond" panose="02020404030301010803" pitchFamily="18" charset="0"/>
              </a:rPr>
              <a:t>dans</a:t>
            </a:r>
            <a:r>
              <a:rPr lang="de-AT" sz="3200" dirty="0">
                <a:latin typeface="Garamond" panose="02020404030301010803" pitchFamily="18" charset="0"/>
              </a:rPr>
              <a:t> le </a:t>
            </a:r>
            <a:r>
              <a:rPr lang="de-AT" sz="3200" dirty="0" err="1">
                <a:latin typeface="Garamond" panose="02020404030301010803" pitchFamily="18" charset="0"/>
              </a:rPr>
              <a:t>domaine</a:t>
            </a:r>
            <a:r>
              <a:rPr lang="de-AT" sz="3200" dirty="0">
                <a:latin typeface="Garamond" panose="02020404030301010803" pitchFamily="18" charset="0"/>
              </a:rPr>
              <a:t> des </a:t>
            </a:r>
            <a:r>
              <a:rPr lang="de-AT" sz="3200" dirty="0" err="1">
                <a:latin typeface="Garamond" panose="02020404030301010803" pitchFamily="18" charset="0"/>
              </a:rPr>
              <a:t>études</a:t>
            </a:r>
            <a:r>
              <a:rPr lang="de-AT" sz="3200" dirty="0">
                <a:latin typeface="Garamond" panose="02020404030301010803" pitchFamily="18" charset="0"/>
              </a:rPr>
              <a:t> </a:t>
            </a:r>
            <a:r>
              <a:rPr lang="de-AT" sz="3200" dirty="0" err="1">
                <a:latin typeface="Garamond" panose="02020404030301010803" pitchFamily="18" charset="0"/>
              </a:rPr>
              <a:t>arméniennes</a:t>
            </a:r>
            <a:r>
              <a:rPr lang="de-AT" sz="3200" dirty="0">
                <a:latin typeface="Garamond" panose="02020404030301010803" pitchFamily="18" charset="0"/>
              </a:rPr>
              <a:t>:     </a:t>
            </a:r>
          </a:p>
          <a:p>
            <a:pPr marL="0" indent="0" algn="just">
              <a:buNone/>
            </a:pPr>
            <a:r>
              <a:rPr lang="de-AT" sz="3200" b="1" dirty="0">
                <a:latin typeface="Garamond" panose="02020404030301010803" pitchFamily="18" charset="0"/>
              </a:rPr>
              <a:t>                           </a:t>
            </a:r>
            <a:r>
              <a:rPr lang="de-AT" sz="3200" b="1" dirty="0" err="1">
                <a:latin typeface="Garamond" panose="02020404030301010803" pitchFamily="18" charset="0"/>
              </a:rPr>
              <a:t>macro-stéréotypes</a:t>
            </a:r>
            <a:r>
              <a:rPr lang="de-AT" sz="3200" b="1" dirty="0">
                <a:latin typeface="Garamond" panose="02020404030301010803" pitchFamily="18" charset="0"/>
              </a:rPr>
              <a:t> </a:t>
            </a:r>
            <a:r>
              <a:rPr lang="de-AT" sz="3200" b="1" dirty="0" err="1">
                <a:latin typeface="Garamond" panose="02020404030301010803" pitchFamily="18" charset="0"/>
              </a:rPr>
              <a:t>vs</a:t>
            </a:r>
            <a:r>
              <a:rPr lang="de-AT" sz="3200" b="1" dirty="0">
                <a:latin typeface="Garamond" panose="02020404030301010803" pitchFamily="18" charset="0"/>
              </a:rPr>
              <a:t> </a:t>
            </a:r>
            <a:r>
              <a:rPr lang="de-AT" sz="3200" b="1" dirty="0" err="1">
                <a:latin typeface="Garamond" panose="02020404030301010803" pitchFamily="18" charset="0"/>
              </a:rPr>
              <a:t>micro-stéréotypes</a:t>
            </a:r>
            <a:r>
              <a:rPr lang="de-AT" sz="3200" b="1" dirty="0">
                <a:latin typeface="Garamond" panose="02020404030301010803" pitchFamily="18" charset="0"/>
              </a:rPr>
              <a:t> </a:t>
            </a:r>
          </a:p>
          <a:p>
            <a:pPr marL="0" indent="0" algn="just">
              <a:buNone/>
            </a:pPr>
            <a:r>
              <a:rPr lang="de-AT" sz="3200" b="1" dirty="0">
                <a:latin typeface="Garamond" panose="02020404030301010803" pitchFamily="18" charset="0"/>
              </a:rPr>
              <a:t>de la </a:t>
            </a:r>
            <a:r>
              <a:rPr lang="de-AT" sz="3200" b="1" dirty="0" err="1">
                <a:latin typeface="Garamond" panose="02020404030301010803" pitchFamily="18" charset="0"/>
              </a:rPr>
              <a:t>catégorisation</a:t>
            </a:r>
            <a:r>
              <a:rPr lang="de-AT" sz="3200" b="1" dirty="0">
                <a:latin typeface="Garamond" panose="02020404030301010803" pitchFamily="18" charset="0"/>
              </a:rPr>
              <a:t> en </a:t>
            </a:r>
            <a:r>
              <a:rPr lang="de-AT" sz="3200" b="1" dirty="0" err="1">
                <a:latin typeface="Garamond" panose="02020404030301010803" pitchFamily="18" charset="0"/>
              </a:rPr>
              <a:t>langue</a:t>
            </a:r>
            <a:r>
              <a:rPr lang="de-AT" sz="3200" b="1" dirty="0">
                <a:latin typeface="Garamond" panose="02020404030301010803" pitchFamily="18" charset="0"/>
              </a:rPr>
              <a:t> </a:t>
            </a:r>
            <a:r>
              <a:rPr lang="de-AT" sz="3200" b="1" dirty="0" err="1">
                <a:latin typeface="Garamond" panose="02020404030301010803" pitchFamily="18" charset="0"/>
              </a:rPr>
              <a:t>d‘or</a:t>
            </a:r>
            <a:r>
              <a:rPr lang="de-AT" sz="3200" b="1" dirty="0">
                <a:latin typeface="Garamond" panose="02020404030301010803" pitchFamily="18" charset="0"/>
              </a:rPr>
              <a:t>, </a:t>
            </a:r>
            <a:r>
              <a:rPr lang="de-AT" sz="3200" b="1" dirty="0" err="1">
                <a:latin typeface="Garamond" panose="02020404030301010803" pitchFamily="18" charset="0"/>
              </a:rPr>
              <a:t>d‘argent</a:t>
            </a:r>
            <a:r>
              <a:rPr lang="de-AT" sz="3200" b="1" dirty="0">
                <a:latin typeface="Garamond" panose="02020404030301010803" pitchFamily="18" charset="0"/>
              </a:rPr>
              <a:t> et de </a:t>
            </a:r>
            <a:r>
              <a:rPr lang="de-AT" sz="3200" b="1" dirty="0" err="1">
                <a:latin typeface="Garamond" panose="02020404030301010803" pitchFamily="18" charset="0"/>
              </a:rPr>
              <a:t>bronze</a:t>
            </a:r>
            <a:r>
              <a:rPr lang="de-AT" sz="3200" b="1" dirty="0">
                <a:latin typeface="Garamond" panose="02020404030301010803" pitchFamily="18" charset="0"/>
              </a:rPr>
              <a:t> à la </a:t>
            </a:r>
            <a:r>
              <a:rPr lang="de-AT" sz="3200" b="1" dirty="0" err="1">
                <a:latin typeface="Garamond" panose="02020404030301010803" pitchFamily="18" charset="0"/>
              </a:rPr>
              <a:t>division</a:t>
            </a:r>
            <a:r>
              <a:rPr lang="de-AT" sz="3200" b="1" dirty="0">
                <a:latin typeface="Garamond" panose="02020404030301010803" pitchFamily="18" charset="0"/>
              </a:rPr>
              <a:t> en </a:t>
            </a:r>
            <a:r>
              <a:rPr lang="de-AT" sz="3200" b="1" dirty="0" err="1">
                <a:latin typeface="Garamond" panose="02020404030301010803" pitchFamily="18" charset="0"/>
              </a:rPr>
              <a:t>langue</a:t>
            </a:r>
            <a:r>
              <a:rPr lang="de-AT" sz="3200" b="1" dirty="0">
                <a:latin typeface="Garamond" panose="02020404030301010803" pitchFamily="18" charset="0"/>
              </a:rPr>
              <a:t> </a:t>
            </a:r>
            <a:r>
              <a:rPr lang="de-AT" sz="3200" b="1" dirty="0" err="1">
                <a:latin typeface="Garamond" panose="02020404030301010803" pitchFamily="18" charset="0"/>
              </a:rPr>
              <a:t>classique</a:t>
            </a:r>
            <a:r>
              <a:rPr lang="de-AT" sz="3200" b="1" dirty="0">
                <a:latin typeface="Garamond" panose="02020404030301010803" pitchFamily="18" charset="0"/>
              </a:rPr>
              <a:t>, </a:t>
            </a:r>
            <a:r>
              <a:rPr lang="de-AT" sz="3200" b="1" dirty="0" err="1">
                <a:latin typeface="Garamond" panose="02020404030301010803" pitchFamily="18" charset="0"/>
              </a:rPr>
              <a:t>pre-héllenisante</a:t>
            </a:r>
            <a:r>
              <a:rPr lang="de-AT" sz="3200" b="1" dirty="0">
                <a:latin typeface="Garamond" panose="02020404030301010803" pitchFamily="18" charset="0"/>
              </a:rPr>
              <a:t> et </a:t>
            </a:r>
            <a:r>
              <a:rPr lang="de-AT" sz="3200" b="1" dirty="0" err="1">
                <a:latin typeface="Garamond" panose="02020404030301010803" pitchFamily="18" charset="0"/>
              </a:rPr>
              <a:t>héllenisante</a:t>
            </a:r>
            <a:endParaRPr lang="de-AT" sz="3200" b="1" dirty="0">
              <a:latin typeface="Garamond" panose="02020404030301010803" pitchFamily="18" charset="0"/>
            </a:endParaRPr>
          </a:p>
          <a:p>
            <a:pPr marL="0" indent="0" algn="just">
              <a:buNone/>
            </a:pPr>
            <a:endParaRPr lang="de-AT" dirty="0">
              <a:latin typeface="Garamond" panose="02020404030301010803" pitchFamily="18" charset="0"/>
            </a:endParaRPr>
          </a:p>
          <a:p>
            <a:endParaRPr lang="de-AT" dirty="0"/>
          </a:p>
        </p:txBody>
      </p:sp>
    </p:spTree>
    <p:extLst>
      <p:ext uri="{BB962C8B-B14F-4D97-AF65-F5344CB8AC3E}">
        <p14:creationId xmlns:p14="http://schemas.microsoft.com/office/powerpoint/2010/main" val="5495164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Segnaposto contenuto 7">
            <a:extLst>
              <a:ext uri="{FF2B5EF4-FFF2-40B4-BE49-F238E27FC236}">
                <a16:creationId xmlns:a16="http://schemas.microsoft.com/office/drawing/2014/main" id="{0C14BAD7-7649-4BBF-64CC-1A5A2E284809}"/>
              </a:ext>
            </a:extLst>
          </p:cNvPr>
          <p:cNvPicPr>
            <a:picLocks noGrp="1" noChangeAspect="1"/>
          </p:cNvPicPr>
          <p:nvPr>
            <p:ph idx="1"/>
          </p:nvPr>
        </p:nvPicPr>
        <p:blipFill>
          <a:blip r:embed="rId2"/>
          <a:stretch>
            <a:fillRect/>
          </a:stretch>
        </p:blipFill>
        <p:spPr>
          <a:xfrm>
            <a:off x="203200" y="0"/>
            <a:ext cx="11572240" cy="6949440"/>
          </a:xfrm>
        </p:spPr>
      </p:pic>
    </p:spTree>
    <p:extLst>
      <p:ext uri="{BB962C8B-B14F-4D97-AF65-F5344CB8AC3E}">
        <p14:creationId xmlns:p14="http://schemas.microsoft.com/office/powerpoint/2010/main" val="17767420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632C682-9967-57C0-50B4-4AD967E6CBCF}"/>
              </a:ext>
            </a:extLst>
          </p:cNvPr>
          <p:cNvSpPr>
            <a:spLocks noGrp="1"/>
          </p:cNvSpPr>
          <p:nvPr>
            <p:ph type="title"/>
          </p:nvPr>
        </p:nvSpPr>
        <p:spPr>
          <a:xfrm>
            <a:off x="0" y="1"/>
            <a:ext cx="12192000" cy="1127759"/>
          </a:xfrm>
        </p:spPr>
        <p:txBody>
          <a:bodyPr>
            <a:normAutofit/>
          </a:bodyPr>
          <a:lstStyle/>
          <a:p>
            <a:pPr algn="ctr"/>
            <a:r>
              <a:rPr lang="de-AT" sz="3600" dirty="0" err="1">
                <a:latin typeface="Garamond" panose="02020404030301010803" pitchFamily="18" charset="0"/>
              </a:rPr>
              <a:t>Koriwn</a:t>
            </a:r>
            <a:r>
              <a:rPr lang="de-AT" sz="3600" dirty="0">
                <a:latin typeface="Garamond" panose="02020404030301010803" pitchFamily="18" charset="0"/>
              </a:rPr>
              <a:t>, </a:t>
            </a:r>
            <a:r>
              <a:rPr lang="de-AT" sz="3600" i="1" dirty="0">
                <a:latin typeface="Garamond" panose="02020404030301010803" pitchFamily="18" charset="0"/>
              </a:rPr>
              <a:t>La </a:t>
            </a:r>
            <a:r>
              <a:rPr lang="de-AT" sz="3600" i="1" dirty="0" err="1">
                <a:latin typeface="Garamond" panose="02020404030301010803" pitchFamily="18" charset="0"/>
              </a:rPr>
              <a:t>Vie</a:t>
            </a:r>
            <a:r>
              <a:rPr lang="de-AT" sz="3600" i="1" dirty="0">
                <a:latin typeface="Garamond" panose="02020404030301010803" pitchFamily="18" charset="0"/>
              </a:rPr>
              <a:t> de </a:t>
            </a:r>
            <a:r>
              <a:rPr lang="de-AT" sz="3600" i="1" dirty="0" err="1">
                <a:latin typeface="Garamond" panose="02020404030301010803" pitchFamily="18" charset="0"/>
              </a:rPr>
              <a:t>Machtots</a:t>
            </a:r>
            <a:r>
              <a:rPr lang="de-AT" sz="3600" i="1" dirty="0">
                <a:latin typeface="Garamond" panose="02020404030301010803" pitchFamily="18" charset="0"/>
              </a:rPr>
              <a:t>‘ </a:t>
            </a:r>
            <a:r>
              <a:rPr lang="de-AT" sz="3600" dirty="0">
                <a:latin typeface="Garamond" panose="02020404030301010803" pitchFamily="18" charset="0"/>
              </a:rPr>
              <a:t>(</a:t>
            </a:r>
            <a:r>
              <a:rPr lang="de-AT" sz="3600" i="1" dirty="0" err="1">
                <a:latin typeface="Garamond" panose="02020404030301010803" pitchFamily="18" charset="0"/>
              </a:rPr>
              <a:t>Vark</a:t>
            </a:r>
            <a:r>
              <a:rPr lang="de-AT" sz="3600" i="1" dirty="0">
                <a:latin typeface="Garamond" panose="02020404030301010803" pitchFamily="18" charset="0"/>
              </a:rPr>
              <a:t>‘</a:t>
            </a:r>
            <a:r>
              <a:rPr lang="fr-FR" sz="3600" i="1" dirty="0" err="1">
                <a:latin typeface="Garamond" panose="02020404030301010803" pitchFamily="18" charset="0"/>
              </a:rPr>
              <a:t>Maštoc’i</a:t>
            </a:r>
            <a:r>
              <a:rPr lang="fr-FR" sz="3600" dirty="0">
                <a:latin typeface="Garamond" panose="02020404030301010803" pitchFamily="18" charset="0"/>
              </a:rPr>
              <a:t>)</a:t>
            </a:r>
            <a:br>
              <a:rPr lang="fr-FR" sz="3600" dirty="0">
                <a:latin typeface="Garamond" panose="02020404030301010803" pitchFamily="18" charset="0"/>
              </a:rPr>
            </a:br>
            <a:r>
              <a:rPr lang="fr-FR" sz="3600" dirty="0">
                <a:latin typeface="Garamond" panose="02020404030301010803" pitchFamily="18" charset="0"/>
              </a:rPr>
              <a:t>Sur l’interdépendance entre langue, religion et ethnos</a:t>
            </a:r>
            <a:endParaRPr lang="de-AT" sz="3600" dirty="0">
              <a:latin typeface="Garamond" panose="02020404030301010803" pitchFamily="18" charset="0"/>
            </a:endParaRPr>
          </a:p>
        </p:txBody>
      </p:sp>
      <p:sp>
        <p:nvSpPr>
          <p:cNvPr id="3" name="Segnaposto contenuto 2">
            <a:extLst>
              <a:ext uri="{FF2B5EF4-FFF2-40B4-BE49-F238E27FC236}">
                <a16:creationId xmlns:a16="http://schemas.microsoft.com/office/drawing/2014/main" id="{88FF3A88-8446-0725-3A76-919EA54D0901}"/>
              </a:ext>
            </a:extLst>
          </p:cNvPr>
          <p:cNvSpPr>
            <a:spLocks noGrp="1"/>
          </p:cNvSpPr>
          <p:nvPr>
            <p:ph idx="1"/>
          </p:nvPr>
        </p:nvSpPr>
        <p:spPr>
          <a:xfrm>
            <a:off x="0" y="1422400"/>
            <a:ext cx="12192000" cy="5435599"/>
          </a:xfrm>
        </p:spPr>
        <p:txBody>
          <a:bodyPr>
            <a:normAutofit/>
          </a:bodyPr>
          <a:lstStyle/>
          <a:p>
            <a:pPr marL="0" indent="0" algn="just">
              <a:lnSpc>
                <a:spcPct val="150000"/>
              </a:lnSpc>
              <a:buNone/>
            </a:pPr>
            <a:r>
              <a:rPr lang="fr-FR" dirty="0">
                <a:latin typeface="Garamond" panose="02020404030301010803" pitchFamily="18" charset="0"/>
              </a:rPr>
              <a:t>« Et ensuite, après la fin de la fête de Pâques, il exposa à l'empereur les différentes questions [arméniennes] et reçut une autorisation irrévocable avec un décret rédigé et signé par l'empereur concernant le rassemblement des jeunes de la moitié du peuple arménien pour les former [à l'écriture arménienne] (...). Et après cela, il envoya des messagers dans les endroits qui étaient sous la domination de l’empereur mais habités par la moitié du peuple arménien, afin de rassembler un certain nombre de jeunes et de leur fournir une bourse d'études pour poursuivre leur éducation dans des localités plus favorables »</a:t>
            </a:r>
            <a:endParaRPr lang="de-AT" dirty="0">
              <a:latin typeface="Garamond" panose="02020404030301010803" pitchFamily="18" charset="0"/>
            </a:endParaRPr>
          </a:p>
        </p:txBody>
      </p:sp>
    </p:spTree>
    <p:extLst>
      <p:ext uri="{BB962C8B-B14F-4D97-AF65-F5344CB8AC3E}">
        <p14:creationId xmlns:p14="http://schemas.microsoft.com/office/powerpoint/2010/main" val="2292095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D03F510-2CD8-A772-3EC8-FB920D9F6FB1}"/>
              </a:ext>
            </a:extLst>
          </p:cNvPr>
          <p:cNvSpPr>
            <a:spLocks noGrp="1"/>
          </p:cNvSpPr>
          <p:nvPr>
            <p:ph type="title"/>
          </p:nvPr>
        </p:nvSpPr>
        <p:spPr>
          <a:xfrm>
            <a:off x="0" y="1"/>
            <a:ext cx="12192000" cy="822959"/>
          </a:xfrm>
        </p:spPr>
        <p:txBody>
          <a:bodyPr>
            <a:normAutofit/>
          </a:bodyPr>
          <a:lstStyle/>
          <a:p>
            <a:pPr algn="ctr"/>
            <a:r>
              <a:rPr lang="de-AT" sz="3600" dirty="0" err="1">
                <a:latin typeface="Garamond" panose="02020404030301010803" pitchFamily="18" charset="0"/>
              </a:rPr>
              <a:t>Movsēs</a:t>
            </a:r>
            <a:r>
              <a:rPr lang="de-AT" sz="3600" dirty="0">
                <a:latin typeface="Garamond" panose="02020404030301010803" pitchFamily="18" charset="0"/>
              </a:rPr>
              <a:t> </a:t>
            </a:r>
            <a:r>
              <a:rPr lang="de-AT" sz="3600" dirty="0" err="1">
                <a:latin typeface="Garamond" panose="02020404030301010803" pitchFamily="18" charset="0"/>
              </a:rPr>
              <a:t>Khorenats‘i</a:t>
            </a:r>
            <a:r>
              <a:rPr lang="de-AT" sz="3600" dirty="0">
                <a:latin typeface="Garamond" panose="02020404030301010803" pitchFamily="18" charset="0"/>
              </a:rPr>
              <a:t>, </a:t>
            </a:r>
            <a:r>
              <a:rPr lang="de-AT" sz="3600" i="1" dirty="0" err="1">
                <a:latin typeface="Garamond" panose="02020404030301010803" pitchFamily="18" charset="0"/>
              </a:rPr>
              <a:t>Histoire</a:t>
            </a:r>
            <a:r>
              <a:rPr lang="de-AT" sz="3600" i="1" dirty="0">
                <a:latin typeface="Garamond" panose="02020404030301010803" pitchFamily="18" charset="0"/>
              </a:rPr>
              <a:t> de </a:t>
            </a:r>
            <a:r>
              <a:rPr lang="de-AT" sz="3600" i="1" dirty="0" err="1">
                <a:latin typeface="Garamond" panose="02020404030301010803" pitchFamily="18" charset="0"/>
              </a:rPr>
              <a:t>l‘Arménie</a:t>
            </a:r>
            <a:r>
              <a:rPr lang="de-AT" sz="3600" i="1" dirty="0">
                <a:latin typeface="Garamond" panose="02020404030301010803" pitchFamily="18" charset="0"/>
              </a:rPr>
              <a:t> </a:t>
            </a:r>
            <a:r>
              <a:rPr lang="de-AT" sz="3600" dirty="0">
                <a:latin typeface="Garamond" panose="02020404030301010803" pitchFamily="18" charset="0"/>
              </a:rPr>
              <a:t>(</a:t>
            </a:r>
            <a:r>
              <a:rPr lang="de-AT" sz="3600" i="1" dirty="0" err="1">
                <a:latin typeface="Garamond" panose="02020404030301010803" pitchFamily="18" charset="0"/>
              </a:rPr>
              <a:t>Patmut‘iwn</a:t>
            </a:r>
            <a:r>
              <a:rPr lang="de-AT" sz="3600" i="1" dirty="0">
                <a:latin typeface="Garamond" panose="02020404030301010803" pitchFamily="18" charset="0"/>
              </a:rPr>
              <a:t> </a:t>
            </a:r>
            <a:r>
              <a:rPr lang="de-AT" sz="3600" i="1" dirty="0" err="1">
                <a:latin typeface="Garamond" panose="02020404030301010803" pitchFamily="18" charset="0"/>
              </a:rPr>
              <a:t>Hayots</a:t>
            </a:r>
            <a:r>
              <a:rPr lang="de-AT" sz="3600" i="1" dirty="0">
                <a:latin typeface="Garamond" panose="02020404030301010803" pitchFamily="18" charset="0"/>
              </a:rPr>
              <a:t>‘</a:t>
            </a:r>
            <a:r>
              <a:rPr lang="de-AT" sz="3600" dirty="0">
                <a:latin typeface="Garamond" panose="02020404030301010803" pitchFamily="18" charset="0"/>
              </a:rPr>
              <a:t>)</a:t>
            </a:r>
          </a:p>
        </p:txBody>
      </p:sp>
      <p:sp>
        <p:nvSpPr>
          <p:cNvPr id="3" name="Segnaposto contenuto 2">
            <a:extLst>
              <a:ext uri="{FF2B5EF4-FFF2-40B4-BE49-F238E27FC236}">
                <a16:creationId xmlns:a16="http://schemas.microsoft.com/office/drawing/2014/main" id="{71E64E11-AF79-AAD4-5BBA-88E1C7A19D6F}"/>
              </a:ext>
            </a:extLst>
          </p:cNvPr>
          <p:cNvSpPr>
            <a:spLocks noGrp="1"/>
          </p:cNvSpPr>
          <p:nvPr>
            <p:ph idx="1"/>
          </p:nvPr>
        </p:nvSpPr>
        <p:spPr>
          <a:xfrm>
            <a:off x="0" y="741680"/>
            <a:ext cx="12110720" cy="6116319"/>
          </a:xfrm>
        </p:spPr>
        <p:txBody>
          <a:bodyPr/>
          <a:lstStyle/>
          <a:p>
            <a:pPr marL="0" indent="0" algn="just">
              <a:lnSpc>
                <a:spcPct val="150000"/>
              </a:lnSpc>
              <a:buNone/>
            </a:pPr>
            <a:r>
              <a:rPr lang="fr-FR" dirty="0">
                <a:latin typeface="Garamond" panose="02020404030301010803" pitchFamily="18" charset="0"/>
              </a:rPr>
              <a:t>Après la mort d’Arcadius, son fils, appelé Théodose le Petit, régna à sa place. Il entretint la même amitié avec notre pays et avec notre roi </a:t>
            </a:r>
            <a:r>
              <a:rPr lang="fr-FR" dirty="0" err="1">
                <a:latin typeface="Garamond" panose="02020404030301010803" pitchFamily="18" charset="0"/>
              </a:rPr>
              <a:t>Vṙamšapuh</a:t>
            </a:r>
            <a:r>
              <a:rPr lang="fr-FR" dirty="0">
                <a:latin typeface="Garamond" panose="02020404030301010803" pitchFamily="18" charset="0"/>
              </a:rPr>
              <a:t>, mais il ne lui confia pas sa part [d’Arménie], la gardant pour lui par l'intermédiaire de gouverneurs et concluant la paix avec le roi de Perse </a:t>
            </a:r>
            <a:r>
              <a:rPr lang="fr-FR" dirty="0" err="1">
                <a:latin typeface="Garamond" panose="02020404030301010803" pitchFamily="18" charset="0"/>
              </a:rPr>
              <a:t>Yazkert</a:t>
            </a:r>
            <a:r>
              <a:rPr lang="fr-FR" dirty="0">
                <a:latin typeface="Garamond" panose="02020404030301010803" pitchFamily="18" charset="0"/>
              </a:rPr>
              <a:t>. À cette époque </a:t>
            </a:r>
            <a:r>
              <a:rPr lang="fr-FR" dirty="0" err="1">
                <a:latin typeface="Garamond" panose="02020404030301010803" pitchFamily="18" charset="0"/>
              </a:rPr>
              <a:t>Mesrop</a:t>
            </a:r>
            <a:r>
              <a:rPr lang="fr-FR" dirty="0">
                <a:latin typeface="Garamond" panose="02020404030301010803" pitchFamily="18" charset="0"/>
              </a:rPr>
              <a:t> [vint à la cour arménienne], y apporta les caractères et, sur l'ordre de </a:t>
            </a:r>
            <a:r>
              <a:rPr lang="fr-FR" dirty="0" err="1">
                <a:latin typeface="Garamond" panose="02020404030301010803" pitchFamily="18" charset="0"/>
              </a:rPr>
              <a:t>Vṙamšapuh</a:t>
            </a:r>
            <a:r>
              <a:rPr lang="fr-FR" dirty="0">
                <a:latin typeface="Garamond" panose="02020404030301010803" pitchFamily="18" charset="0"/>
              </a:rPr>
              <a:t> et de </a:t>
            </a:r>
            <a:r>
              <a:rPr lang="fr-FR" dirty="0" err="1">
                <a:latin typeface="Garamond" panose="02020404030301010803" pitchFamily="18" charset="0"/>
              </a:rPr>
              <a:t>Sahak</a:t>
            </a:r>
            <a:r>
              <a:rPr lang="fr-FR" dirty="0">
                <a:latin typeface="Garamond" panose="02020404030301010803" pitchFamily="18" charset="0"/>
              </a:rPr>
              <a:t> le Grand, réunit autour de lui des enfants choisis, doués d’une bonne mémoire et d’une bonne capacité d’apprentissage, d’une belle voix et d’un long souffle. Après, il créa des écoles dans toutes les provinces et instruisit toutes les régions du secteur perse (...).</a:t>
            </a:r>
            <a:endParaRPr lang="de-AT" dirty="0">
              <a:latin typeface="Garamond" panose="02020404030301010803" pitchFamily="18" charset="0"/>
            </a:endParaRPr>
          </a:p>
        </p:txBody>
      </p:sp>
    </p:spTree>
    <p:extLst>
      <p:ext uri="{BB962C8B-B14F-4D97-AF65-F5344CB8AC3E}">
        <p14:creationId xmlns:p14="http://schemas.microsoft.com/office/powerpoint/2010/main" val="31769784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D0F1A33C-AED4-C87E-F111-8D5DAF6AAA75}"/>
              </a:ext>
            </a:extLst>
          </p:cNvPr>
          <p:cNvSpPr>
            <a:spLocks noGrp="1"/>
          </p:cNvSpPr>
          <p:nvPr>
            <p:ph idx="1"/>
          </p:nvPr>
        </p:nvSpPr>
        <p:spPr>
          <a:xfrm>
            <a:off x="0" y="0"/>
            <a:ext cx="12192000" cy="6858000"/>
          </a:xfrm>
        </p:spPr>
        <p:txBody>
          <a:bodyPr>
            <a:normAutofit/>
          </a:bodyPr>
          <a:lstStyle/>
          <a:p>
            <a:pPr marL="0" indent="0" algn="just">
              <a:lnSpc>
                <a:spcPct val="200000"/>
              </a:lnSpc>
              <a:buNone/>
            </a:pPr>
            <a:r>
              <a:rPr lang="fr-FR" dirty="0">
                <a:latin typeface="Garamond" panose="02020404030301010803" pitchFamily="18" charset="0"/>
              </a:rPr>
              <a:t>Selon le témoignage de l’historien </a:t>
            </a:r>
            <a:r>
              <a:rPr lang="de-AT" sz="2800" dirty="0" err="1">
                <a:latin typeface="Garamond" panose="02020404030301010803" pitchFamily="18" charset="0"/>
              </a:rPr>
              <a:t>Movsēs</a:t>
            </a:r>
            <a:r>
              <a:rPr lang="de-AT" sz="2800" dirty="0">
                <a:latin typeface="Garamond" panose="02020404030301010803" pitchFamily="18" charset="0"/>
              </a:rPr>
              <a:t> </a:t>
            </a:r>
            <a:r>
              <a:rPr lang="de-AT" sz="2800" dirty="0" err="1">
                <a:latin typeface="Garamond" panose="02020404030301010803" pitchFamily="18" charset="0"/>
              </a:rPr>
              <a:t>Khorenats‘i</a:t>
            </a:r>
            <a:r>
              <a:rPr lang="de-AT" sz="2800" dirty="0">
                <a:latin typeface="Garamond" panose="02020404030301010803" pitchFamily="18" charset="0"/>
              </a:rPr>
              <a:t>, c‘est </a:t>
            </a:r>
            <a:r>
              <a:rPr lang="de-AT" sz="2800" dirty="0" err="1">
                <a:latin typeface="Garamond" panose="02020404030301010803" pitchFamily="18" charset="0"/>
              </a:rPr>
              <a:t>Attique</a:t>
            </a:r>
            <a:r>
              <a:rPr lang="de-AT" sz="2800" dirty="0">
                <a:latin typeface="Garamond" panose="02020404030301010803" pitchFamily="18" charset="0"/>
              </a:rPr>
              <a:t>, </a:t>
            </a:r>
            <a:r>
              <a:rPr lang="de-AT" dirty="0" err="1">
                <a:latin typeface="Garamond" panose="02020404030301010803" pitchFamily="18" charset="0"/>
              </a:rPr>
              <a:t>l‘</a:t>
            </a:r>
            <a:r>
              <a:rPr lang="de-AT" sz="2800" dirty="0" err="1">
                <a:latin typeface="Garamond" panose="02020404030301010803" pitchFamily="18" charset="0"/>
              </a:rPr>
              <a:t>archevêque</a:t>
            </a:r>
            <a:r>
              <a:rPr lang="de-AT" sz="2800" dirty="0">
                <a:latin typeface="Garamond" panose="02020404030301010803" pitchFamily="18" charset="0"/>
              </a:rPr>
              <a:t> de </a:t>
            </a:r>
            <a:r>
              <a:rPr lang="de-AT" sz="2800" dirty="0" err="1">
                <a:latin typeface="Garamond" panose="02020404030301010803" pitchFamily="18" charset="0"/>
              </a:rPr>
              <a:t>Constantinople</a:t>
            </a:r>
            <a:r>
              <a:rPr lang="de-AT" sz="2800" dirty="0">
                <a:latin typeface="Garamond" panose="02020404030301010803" pitchFamily="18" charset="0"/>
              </a:rPr>
              <a:t> (406-425),</a:t>
            </a:r>
            <a:r>
              <a:rPr lang="fr-FR" dirty="0">
                <a:latin typeface="Garamond" panose="02020404030301010803" pitchFamily="18" charset="0"/>
              </a:rPr>
              <a:t> qui renseigna </a:t>
            </a:r>
            <a:r>
              <a:rPr lang="fr-FR" dirty="0" err="1">
                <a:latin typeface="Garamond" panose="02020404030301010803" pitchFamily="18" charset="0"/>
              </a:rPr>
              <a:t>Mesrop</a:t>
            </a:r>
            <a:r>
              <a:rPr lang="fr-FR" dirty="0">
                <a:latin typeface="Garamond" panose="02020404030301010803" pitchFamily="18" charset="0"/>
              </a:rPr>
              <a:t> et </a:t>
            </a:r>
            <a:r>
              <a:rPr lang="fr-FR" dirty="0" err="1">
                <a:latin typeface="Garamond" panose="02020404030301010803" pitchFamily="18" charset="0"/>
              </a:rPr>
              <a:t>Sahak</a:t>
            </a:r>
            <a:r>
              <a:rPr lang="fr-FR" dirty="0">
                <a:latin typeface="Garamond" panose="02020404030301010803" pitchFamily="18" charset="0"/>
              </a:rPr>
              <a:t> de la décision de l’Empereur.</a:t>
            </a:r>
          </a:p>
          <a:p>
            <a:pPr marL="0" indent="0" algn="just">
              <a:lnSpc>
                <a:spcPct val="200000"/>
              </a:lnSpc>
              <a:buNone/>
            </a:pPr>
            <a:r>
              <a:rPr lang="fr-FR" dirty="0">
                <a:latin typeface="Garamond" panose="02020404030301010803" pitchFamily="18" charset="0"/>
              </a:rPr>
              <a:t>« </a:t>
            </a:r>
            <a:r>
              <a:rPr lang="fr-FR" b="1" dirty="0">
                <a:latin typeface="Garamond" panose="02020404030301010803" pitchFamily="18" charset="0"/>
              </a:rPr>
              <a:t>Maintenant donc, par l'autorité de l’autocrate Auguste, qu’il te soit donné le pouvoir d’enseigner nos régions d'Arménie et soit de convertir la secte des Borborites, soit de la chasser de ta juridiction </a:t>
            </a:r>
            <a:r>
              <a:rPr lang="fr-FR" dirty="0">
                <a:latin typeface="Garamond" panose="02020404030301010803" pitchFamily="18" charset="0"/>
              </a:rPr>
              <a:t>».</a:t>
            </a:r>
          </a:p>
          <a:p>
            <a:pPr marL="0" indent="0" algn="just">
              <a:lnSpc>
                <a:spcPct val="200000"/>
              </a:lnSpc>
              <a:buNone/>
            </a:pPr>
            <a:r>
              <a:rPr lang="fr-FR" dirty="0">
                <a:latin typeface="Garamond" panose="02020404030301010803" pitchFamily="18" charset="0"/>
              </a:rPr>
              <a:t> (</a:t>
            </a:r>
            <a:r>
              <a:rPr lang="fr-FR" dirty="0" err="1">
                <a:latin typeface="Garamond" panose="02020404030301010803" pitchFamily="18" charset="0"/>
              </a:rPr>
              <a:t>Movsēs</a:t>
            </a:r>
            <a:r>
              <a:rPr lang="fr-FR" dirty="0">
                <a:latin typeface="Garamond" panose="02020404030301010803" pitchFamily="18" charset="0"/>
              </a:rPr>
              <a:t> de </a:t>
            </a:r>
            <a:r>
              <a:rPr lang="fr-FR" dirty="0" err="1">
                <a:latin typeface="Garamond" panose="02020404030301010803" pitchFamily="18" charset="0"/>
              </a:rPr>
              <a:t>Khoren</a:t>
            </a:r>
            <a:r>
              <a:rPr lang="fr-FR" dirty="0">
                <a:latin typeface="Garamond" panose="02020404030301010803" pitchFamily="18" charset="0"/>
              </a:rPr>
              <a:t>, </a:t>
            </a:r>
            <a:r>
              <a:rPr lang="fr-FR" i="1" dirty="0">
                <a:latin typeface="Garamond" panose="02020404030301010803" pitchFamily="18" charset="0"/>
              </a:rPr>
              <a:t>Histoire de l'Arménie</a:t>
            </a:r>
            <a:r>
              <a:rPr lang="fr-FR" dirty="0">
                <a:latin typeface="Garamond" panose="02020404030301010803" pitchFamily="18" charset="0"/>
              </a:rPr>
              <a:t>, III, 57, 333-336 ; Thomson, 326-328)</a:t>
            </a:r>
            <a:endParaRPr lang="de-AT" dirty="0">
              <a:latin typeface="Garamond" panose="02020404030301010803" pitchFamily="18" charset="0"/>
            </a:endParaRPr>
          </a:p>
        </p:txBody>
      </p:sp>
    </p:spTree>
    <p:extLst>
      <p:ext uri="{BB962C8B-B14F-4D97-AF65-F5344CB8AC3E}">
        <p14:creationId xmlns:p14="http://schemas.microsoft.com/office/powerpoint/2010/main" val="26701739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0167468-E31A-7C8D-D9ED-5925F6207266}"/>
              </a:ext>
            </a:extLst>
          </p:cNvPr>
          <p:cNvSpPr>
            <a:spLocks noGrp="1"/>
          </p:cNvSpPr>
          <p:nvPr>
            <p:ph type="title"/>
          </p:nvPr>
        </p:nvSpPr>
        <p:spPr>
          <a:xfrm>
            <a:off x="0" y="1"/>
            <a:ext cx="12263120" cy="924560"/>
          </a:xfrm>
        </p:spPr>
        <p:txBody>
          <a:bodyPr>
            <a:noAutofit/>
          </a:bodyPr>
          <a:lstStyle/>
          <a:p>
            <a:pPr algn="just"/>
            <a:r>
              <a:rPr lang="de-AT" sz="3600" dirty="0">
                <a:latin typeface="Garamond" panose="02020404030301010803" pitchFamily="18" charset="0"/>
              </a:rPr>
              <a:t>La </a:t>
            </a:r>
            <a:r>
              <a:rPr lang="de-AT" sz="3600" dirty="0" err="1">
                <a:latin typeface="Garamond" panose="02020404030301010803" pitchFamily="18" charset="0"/>
              </a:rPr>
              <a:t>signification</a:t>
            </a:r>
            <a:r>
              <a:rPr lang="de-AT" sz="3600" dirty="0">
                <a:latin typeface="Garamond" panose="02020404030301010803" pitchFamily="18" charset="0"/>
              </a:rPr>
              <a:t> de </a:t>
            </a:r>
            <a:r>
              <a:rPr lang="de-AT" sz="3600" dirty="0" err="1">
                <a:latin typeface="Garamond" panose="02020404030301010803" pitchFamily="18" charset="0"/>
              </a:rPr>
              <a:t>l‘école</a:t>
            </a:r>
            <a:r>
              <a:rPr lang="de-AT" sz="3600" dirty="0">
                <a:latin typeface="Garamond" panose="02020404030301010803" pitchFamily="18" charset="0"/>
              </a:rPr>
              <a:t> </a:t>
            </a:r>
            <a:r>
              <a:rPr lang="de-AT" sz="3600" dirty="0" err="1">
                <a:latin typeface="Garamond" panose="02020404030301010803" pitchFamily="18" charset="0"/>
              </a:rPr>
              <a:t>grécisante</a:t>
            </a:r>
            <a:r>
              <a:rPr lang="de-AT" sz="3600" dirty="0">
                <a:latin typeface="Garamond" panose="02020404030301010803" pitchFamily="18" charset="0"/>
              </a:rPr>
              <a:t> </a:t>
            </a:r>
            <a:r>
              <a:rPr lang="de-AT" sz="3600" dirty="0" err="1">
                <a:latin typeface="Garamond" panose="02020404030301010803" pitchFamily="18" charset="0"/>
              </a:rPr>
              <a:t>dans</a:t>
            </a:r>
            <a:r>
              <a:rPr lang="de-AT" sz="3600" dirty="0">
                <a:latin typeface="Garamond" panose="02020404030301010803" pitchFamily="18" charset="0"/>
              </a:rPr>
              <a:t> </a:t>
            </a:r>
            <a:r>
              <a:rPr lang="de-AT" sz="3600" dirty="0" err="1">
                <a:latin typeface="Garamond" panose="02020404030301010803" pitchFamily="18" charset="0"/>
              </a:rPr>
              <a:t>l‘esprit</a:t>
            </a:r>
            <a:r>
              <a:rPr lang="de-AT" sz="3600" dirty="0">
                <a:latin typeface="Garamond" panose="02020404030301010803" pitchFamily="18" charset="0"/>
              </a:rPr>
              <a:t> du </a:t>
            </a:r>
            <a:r>
              <a:rPr lang="de-AT" sz="3600" dirty="0" err="1">
                <a:latin typeface="Garamond" panose="02020404030301010803" pitchFamily="18" charset="0"/>
              </a:rPr>
              <a:t>temps</a:t>
            </a:r>
            <a:r>
              <a:rPr lang="de-AT" sz="3600" dirty="0">
                <a:latin typeface="Garamond" panose="02020404030301010803" pitchFamily="18" charset="0"/>
              </a:rPr>
              <a:t> du </a:t>
            </a:r>
            <a:r>
              <a:rPr lang="de-AT" sz="3600" dirty="0" err="1">
                <a:latin typeface="Garamond" panose="02020404030301010803" pitchFamily="18" charset="0"/>
              </a:rPr>
              <a:t>V</a:t>
            </a:r>
            <a:r>
              <a:rPr lang="de-AT" sz="3600" baseline="30000" dirty="0" err="1">
                <a:latin typeface="Garamond" panose="02020404030301010803" pitchFamily="18" charset="0"/>
              </a:rPr>
              <a:t>e</a:t>
            </a:r>
            <a:r>
              <a:rPr lang="de-AT" sz="3600" dirty="0">
                <a:latin typeface="Garamond" panose="02020404030301010803" pitchFamily="18" charset="0"/>
              </a:rPr>
              <a:t> </a:t>
            </a:r>
            <a:r>
              <a:rPr lang="de-AT" sz="3600" dirty="0" err="1">
                <a:latin typeface="Garamond" panose="02020404030301010803" pitchFamily="18" charset="0"/>
              </a:rPr>
              <a:t>siècle</a:t>
            </a:r>
            <a:endParaRPr lang="de-AT" sz="3600" dirty="0">
              <a:latin typeface="Garamond" panose="02020404030301010803" pitchFamily="18" charset="0"/>
            </a:endParaRPr>
          </a:p>
        </p:txBody>
      </p:sp>
      <p:sp>
        <p:nvSpPr>
          <p:cNvPr id="3" name="Segnaposto contenuto 2">
            <a:extLst>
              <a:ext uri="{FF2B5EF4-FFF2-40B4-BE49-F238E27FC236}">
                <a16:creationId xmlns:a16="http://schemas.microsoft.com/office/drawing/2014/main" id="{C48D094D-5FD3-DBFE-5B3E-FCD732F5CC48}"/>
              </a:ext>
            </a:extLst>
          </p:cNvPr>
          <p:cNvSpPr>
            <a:spLocks noGrp="1"/>
          </p:cNvSpPr>
          <p:nvPr>
            <p:ph idx="1"/>
          </p:nvPr>
        </p:nvSpPr>
        <p:spPr>
          <a:xfrm>
            <a:off x="0" y="1066800"/>
            <a:ext cx="12192000" cy="5791199"/>
          </a:xfrm>
        </p:spPr>
        <p:txBody>
          <a:bodyPr>
            <a:normAutofit/>
          </a:bodyPr>
          <a:lstStyle/>
          <a:p>
            <a:pPr marL="0" indent="0">
              <a:buNone/>
            </a:pPr>
            <a:endParaRPr lang="de-AT" dirty="0"/>
          </a:p>
          <a:p>
            <a:pPr marL="0" indent="0">
              <a:buNone/>
            </a:pPr>
            <a:r>
              <a:rPr lang="de-AT" dirty="0">
                <a:latin typeface="Garamond" panose="02020404030301010803" pitchFamily="18" charset="0"/>
              </a:rPr>
              <a:t>                                                                         rendre </a:t>
            </a:r>
            <a:r>
              <a:rPr lang="de-AT" dirty="0" err="1">
                <a:latin typeface="Garamond" panose="02020404030301010803" pitchFamily="18" charset="0"/>
              </a:rPr>
              <a:t>les</a:t>
            </a:r>
            <a:r>
              <a:rPr lang="de-AT" dirty="0">
                <a:latin typeface="Garamond" panose="02020404030301010803" pitchFamily="18" charset="0"/>
              </a:rPr>
              <a:t> </a:t>
            </a:r>
            <a:r>
              <a:rPr lang="de-AT" dirty="0" err="1">
                <a:latin typeface="Garamond" panose="02020404030301010803" pitchFamily="18" charset="0"/>
              </a:rPr>
              <a:t>ouvrages</a:t>
            </a:r>
            <a:r>
              <a:rPr lang="de-AT" dirty="0">
                <a:latin typeface="Garamond" panose="02020404030301010803" pitchFamily="18" charset="0"/>
              </a:rPr>
              <a:t> </a:t>
            </a:r>
          </a:p>
          <a:p>
            <a:r>
              <a:rPr lang="de-AT" dirty="0">
                <a:latin typeface="Garamond" panose="02020404030301010803" pitchFamily="18" charset="0"/>
              </a:rPr>
              <a:t>But du </a:t>
            </a:r>
            <a:r>
              <a:rPr lang="de-AT" dirty="0" err="1">
                <a:latin typeface="Garamond" panose="02020404030301010803" pitchFamily="18" charset="0"/>
              </a:rPr>
              <a:t>travail</a:t>
            </a:r>
            <a:r>
              <a:rPr lang="de-AT" dirty="0">
                <a:latin typeface="Garamond" panose="02020404030301010803" pitchFamily="18" charset="0"/>
              </a:rPr>
              <a:t> de </a:t>
            </a:r>
            <a:r>
              <a:rPr lang="de-AT" dirty="0" err="1">
                <a:latin typeface="Garamond" panose="02020404030301010803" pitchFamily="18" charset="0"/>
              </a:rPr>
              <a:t>traduction</a:t>
            </a:r>
            <a:r>
              <a:rPr lang="de-AT" dirty="0">
                <a:latin typeface="Garamond" panose="02020404030301010803" pitchFamily="18" charset="0"/>
              </a:rPr>
              <a:t>                            </a:t>
            </a:r>
            <a:r>
              <a:rPr lang="de-AT" dirty="0" err="1">
                <a:latin typeface="Garamond" panose="02020404030301010803" pitchFamily="18" charset="0"/>
              </a:rPr>
              <a:t>grecques</a:t>
            </a:r>
            <a:r>
              <a:rPr lang="de-AT" dirty="0">
                <a:latin typeface="Garamond" panose="02020404030301010803" pitchFamily="18" charset="0"/>
              </a:rPr>
              <a:t> en </a:t>
            </a:r>
            <a:r>
              <a:rPr lang="de-AT" dirty="0" err="1">
                <a:latin typeface="Garamond" panose="02020404030301010803" pitchFamily="18" charset="0"/>
              </a:rPr>
              <a:t>arménien</a:t>
            </a:r>
            <a:endParaRPr lang="de-AT" dirty="0">
              <a:latin typeface="Garamond" panose="02020404030301010803" pitchFamily="18" charset="0"/>
            </a:endParaRPr>
          </a:p>
          <a:p>
            <a:pPr marL="0" indent="0">
              <a:buNone/>
            </a:pPr>
            <a:endParaRPr lang="de-AT" dirty="0">
              <a:latin typeface="Garamond" panose="02020404030301010803" pitchFamily="18" charset="0"/>
            </a:endParaRPr>
          </a:p>
          <a:p>
            <a:pPr marL="0" indent="0">
              <a:buNone/>
            </a:pPr>
            <a:r>
              <a:rPr lang="de-AT" dirty="0">
                <a:latin typeface="Garamond" panose="02020404030301010803" pitchFamily="18" charset="0"/>
              </a:rPr>
              <a:t>                                                                          </a:t>
            </a:r>
            <a:r>
              <a:rPr lang="de-AT" dirty="0" err="1">
                <a:latin typeface="Garamond" panose="02020404030301010803" pitchFamily="18" charset="0"/>
              </a:rPr>
              <a:t>créer</a:t>
            </a:r>
            <a:r>
              <a:rPr lang="de-AT" dirty="0">
                <a:latin typeface="Garamond" panose="02020404030301010803" pitchFamily="18" charset="0"/>
              </a:rPr>
              <a:t> </a:t>
            </a:r>
            <a:r>
              <a:rPr lang="de-AT" dirty="0" err="1">
                <a:latin typeface="Garamond" panose="02020404030301010803" pitchFamily="18" charset="0"/>
              </a:rPr>
              <a:t>d‘écoles</a:t>
            </a:r>
            <a:r>
              <a:rPr lang="de-AT" dirty="0">
                <a:latin typeface="Garamond" panose="02020404030301010803" pitchFamily="18" charset="0"/>
              </a:rPr>
              <a:t> </a:t>
            </a:r>
            <a:r>
              <a:rPr lang="de-AT" dirty="0" err="1">
                <a:latin typeface="Garamond" panose="02020404030301010803" pitchFamily="18" charset="0"/>
              </a:rPr>
              <a:t>ou</a:t>
            </a:r>
            <a:r>
              <a:rPr lang="de-AT" dirty="0">
                <a:latin typeface="Garamond" panose="02020404030301010803" pitchFamily="18" charset="0"/>
              </a:rPr>
              <a:t> </a:t>
            </a:r>
            <a:r>
              <a:rPr lang="de-AT" dirty="0" err="1">
                <a:latin typeface="Garamond" panose="02020404030301010803" pitchFamily="18" charset="0"/>
              </a:rPr>
              <a:t>atéliers</a:t>
            </a:r>
            <a:r>
              <a:rPr lang="de-AT" dirty="0">
                <a:latin typeface="Garamond" panose="02020404030301010803" pitchFamily="18" charset="0"/>
              </a:rPr>
              <a:t> </a:t>
            </a:r>
          </a:p>
          <a:p>
            <a:pPr marL="0" indent="0">
              <a:buNone/>
            </a:pPr>
            <a:r>
              <a:rPr lang="de-AT" dirty="0">
                <a:latin typeface="Garamond" panose="02020404030301010803" pitchFamily="18" charset="0"/>
              </a:rPr>
              <a:t>                                                                          de </a:t>
            </a:r>
            <a:r>
              <a:rPr lang="de-AT" dirty="0" err="1">
                <a:latin typeface="Garamond" panose="02020404030301010803" pitchFamily="18" charset="0"/>
              </a:rPr>
              <a:t>traduction</a:t>
            </a:r>
            <a:r>
              <a:rPr lang="de-AT" dirty="0">
                <a:latin typeface="Garamond" panose="02020404030301010803" pitchFamily="18" charset="0"/>
              </a:rPr>
              <a:t> </a:t>
            </a:r>
            <a:r>
              <a:rPr lang="de-AT" dirty="0" err="1">
                <a:latin typeface="Garamond" panose="02020404030301010803" pitchFamily="18" charset="0"/>
              </a:rPr>
              <a:t>séculair</a:t>
            </a:r>
            <a:r>
              <a:rPr lang="de-AT" dirty="0">
                <a:latin typeface="Garamond" panose="02020404030301010803" pitchFamily="18" charset="0"/>
              </a:rPr>
              <a:t>(e)s </a:t>
            </a:r>
          </a:p>
          <a:p>
            <a:pPr marL="0" indent="0">
              <a:buNone/>
            </a:pPr>
            <a:endParaRPr lang="de-AT" dirty="0"/>
          </a:p>
          <a:p>
            <a:pPr marL="0" indent="0">
              <a:buNone/>
            </a:pPr>
            <a:endParaRPr lang="de-AT" dirty="0"/>
          </a:p>
          <a:p>
            <a:pPr marL="0" indent="0">
              <a:buNone/>
            </a:pPr>
            <a:endParaRPr lang="de-AT" dirty="0"/>
          </a:p>
          <a:p>
            <a:pPr marL="0" indent="0">
              <a:buNone/>
            </a:pPr>
            <a:r>
              <a:rPr lang="de-AT" dirty="0"/>
              <a:t>                 </a:t>
            </a:r>
            <a:r>
              <a:rPr lang="de-AT" dirty="0" err="1">
                <a:latin typeface="Garamond" panose="02020404030301010803" pitchFamily="18" charset="0"/>
              </a:rPr>
              <a:t>ébauche</a:t>
            </a:r>
            <a:r>
              <a:rPr lang="de-AT" dirty="0">
                <a:latin typeface="Garamond" panose="02020404030301010803" pitchFamily="18" charset="0"/>
              </a:rPr>
              <a:t> (</a:t>
            </a:r>
            <a:r>
              <a:rPr lang="de-AT" dirty="0" err="1">
                <a:latin typeface="Garamond" panose="02020404030301010803" pitchFamily="18" charset="0"/>
              </a:rPr>
              <a:t>enrancinement</a:t>
            </a:r>
            <a:r>
              <a:rPr lang="de-AT" dirty="0">
                <a:latin typeface="Garamond" panose="02020404030301010803" pitchFamily="18" charset="0"/>
              </a:rPr>
              <a:t>/</a:t>
            </a:r>
            <a:r>
              <a:rPr lang="de-AT" dirty="0" err="1">
                <a:latin typeface="Garamond" panose="02020404030301010803" pitchFamily="18" charset="0"/>
              </a:rPr>
              <a:t>adoption</a:t>
            </a:r>
            <a:r>
              <a:rPr lang="de-AT" dirty="0">
                <a:latin typeface="Garamond" panose="02020404030301010803" pitchFamily="18" charset="0"/>
              </a:rPr>
              <a:t>) du </a:t>
            </a:r>
            <a:r>
              <a:rPr lang="de-AT" dirty="0" err="1">
                <a:latin typeface="Garamond" panose="02020404030301010803" pitchFamily="18" charset="0"/>
              </a:rPr>
              <a:t>volet</a:t>
            </a:r>
            <a:r>
              <a:rPr lang="de-AT" dirty="0">
                <a:latin typeface="Garamond" panose="02020404030301010803" pitchFamily="18" charset="0"/>
              </a:rPr>
              <a:t> </a:t>
            </a:r>
            <a:r>
              <a:rPr lang="de-AT" dirty="0" err="1">
                <a:latin typeface="Garamond" panose="02020404030301010803" pitchFamily="18" charset="0"/>
              </a:rPr>
              <a:t>d‘études</a:t>
            </a:r>
            <a:r>
              <a:rPr lang="de-AT" dirty="0">
                <a:latin typeface="Garamond" panose="02020404030301010803" pitchFamily="18" charset="0"/>
              </a:rPr>
              <a:t> de </a:t>
            </a:r>
            <a:r>
              <a:rPr lang="de-AT" dirty="0" err="1">
                <a:latin typeface="Garamond" panose="02020404030301010803" pitchFamily="18" charset="0"/>
              </a:rPr>
              <a:t>l‘Antiquité</a:t>
            </a:r>
            <a:r>
              <a:rPr lang="de-AT" dirty="0">
                <a:latin typeface="Garamond" panose="02020404030301010803" pitchFamily="18" charset="0"/>
              </a:rPr>
              <a:t> Tardive </a:t>
            </a:r>
          </a:p>
          <a:p>
            <a:pPr marL="0" indent="0">
              <a:buNone/>
            </a:pPr>
            <a:r>
              <a:rPr lang="de-AT" dirty="0">
                <a:latin typeface="Garamond" panose="02020404030301010803" pitchFamily="18" charset="0"/>
              </a:rPr>
              <a:t>                                                                         en </a:t>
            </a:r>
            <a:r>
              <a:rPr lang="de-AT" dirty="0" err="1">
                <a:latin typeface="Garamond" panose="02020404030301010803" pitchFamily="18" charset="0"/>
              </a:rPr>
              <a:t>Arménie</a:t>
            </a:r>
            <a:endParaRPr lang="de-AT" dirty="0">
              <a:latin typeface="Garamond" panose="02020404030301010803" pitchFamily="18" charset="0"/>
            </a:endParaRPr>
          </a:p>
          <a:p>
            <a:endParaRPr lang="de-AT" dirty="0"/>
          </a:p>
        </p:txBody>
      </p:sp>
      <p:cxnSp>
        <p:nvCxnSpPr>
          <p:cNvPr id="5" name="Connettore 2 4">
            <a:extLst>
              <a:ext uri="{FF2B5EF4-FFF2-40B4-BE49-F238E27FC236}">
                <a16:creationId xmlns:a16="http://schemas.microsoft.com/office/drawing/2014/main" id="{0746777E-DBAF-8F34-999D-7E4009B52554}"/>
              </a:ext>
            </a:extLst>
          </p:cNvPr>
          <p:cNvCxnSpPr>
            <a:cxnSpLocks/>
          </p:cNvCxnSpPr>
          <p:nvPr/>
        </p:nvCxnSpPr>
        <p:spPr>
          <a:xfrm flipV="1">
            <a:off x="4368800" y="1889760"/>
            <a:ext cx="2021840" cy="34544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 name="Connettore 2 6">
            <a:extLst>
              <a:ext uri="{FF2B5EF4-FFF2-40B4-BE49-F238E27FC236}">
                <a16:creationId xmlns:a16="http://schemas.microsoft.com/office/drawing/2014/main" id="{7B52B4F0-B1A4-4FDA-E7C0-0DCF760B90BB}"/>
              </a:ext>
            </a:extLst>
          </p:cNvPr>
          <p:cNvCxnSpPr/>
          <p:nvPr/>
        </p:nvCxnSpPr>
        <p:spPr>
          <a:xfrm>
            <a:off x="4368800" y="2600960"/>
            <a:ext cx="1899920" cy="91440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1" name="Connettore 2 10">
            <a:extLst>
              <a:ext uri="{FF2B5EF4-FFF2-40B4-BE49-F238E27FC236}">
                <a16:creationId xmlns:a16="http://schemas.microsoft.com/office/drawing/2014/main" id="{26B670F0-4E85-BBA1-55D9-E8ABB9AA57D4}"/>
              </a:ext>
            </a:extLst>
          </p:cNvPr>
          <p:cNvCxnSpPr/>
          <p:nvPr/>
        </p:nvCxnSpPr>
        <p:spPr>
          <a:xfrm>
            <a:off x="3616960" y="2956560"/>
            <a:ext cx="0" cy="216408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017795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9F7E2D2-21A6-55AE-70A1-85A874EBEC1C}"/>
              </a:ext>
            </a:extLst>
          </p:cNvPr>
          <p:cNvSpPr>
            <a:spLocks noGrp="1"/>
          </p:cNvSpPr>
          <p:nvPr>
            <p:ph type="title"/>
          </p:nvPr>
        </p:nvSpPr>
        <p:spPr>
          <a:xfrm>
            <a:off x="0" y="1"/>
            <a:ext cx="12192000" cy="741679"/>
          </a:xfrm>
        </p:spPr>
        <p:txBody>
          <a:bodyPr>
            <a:normAutofit/>
          </a:bodyPr>
          <a:lstStyle/>
          <a:p>
            <a:pPr algn="ctr"/>
            <a:r>
              <a:rPr lang="de-AT" sz="3600" i="1" dirty="0" err="1">
                <a:latin typeface="Garamond" panose="02020404030301010803" pitchFamily="18" charset="0"/>
              </a:rPr>
              <a:t>Enkyklios</a:t>
            </a:r>
            <a:r>
              <a:rPr lang="de-AT" sz="3600" i="1" dirty="0">
                <a:latin typeface="Garamond" panose="02020404030301010803" pitchFamily="18" charset="0"/>
              </a:rPr>
              <a:t> Paideia</a:t>
            </a:r>
            <a:r>
              <a:rPr lang="de-AT" sz="3600" dirty="0">
                <a:latin typeface="Garamond" panose="02020404030301010803" pitchFamily="18" charset="0"/>
              </a:rPr>
              <a:t> en </a:t>
            </a:r>
            <a:r>
              <a:rPr lang="de-AT" sz="3600" dirty="0" err="1">
                <a:latin typeface="Garamond" panose="02020404030301010803" pitchFamily="18" charset="0"/>
              </a:rPr>
              <a:t>Arménie</a:t>
            </a:r>
            <a:endParaRPr lang="de-AT" sz="3600" dirty="0">
              <a:latin typeface="Garamond" panose="02020404030301010803" pitchFamily="18" charset="0"/>
            </a:endParaRPr>
          </a:p>
        </p:txBody>
      </p:sp>
      <p:sp>
        <p:nvSpPr>
          <p:cNvPr id="3" name="Segnaposto contenuto 2">
            <a:extLst>
              <a:ext uri="{FF2B5EF4-FFF2-40B4-BE49-F238E27FC236}">
                <a16:creationId xmlns:a16="http://schemas.microsoft.com/office/drawing/2014/main" id="{F0DA50CF-E4DA-C199-ABD4-2AAE28902EEC}"/>
              </a:ext>
            </a:extLst>
          </p:cNvPr>
          <p:cNvSpPr>
            <a:spLocks noGrp="1"/>
          </p:cNvSpPr>
          <p:nvPr>
            <p:ph idx="1"/>
          </p:nvPr>
        </p:nvSpPr>
        <p:spPr>
          <a:xfrm>
            <a:off x="0" y="883920"/>
            <a:ext cx="12192000" cy="5974080"/>
          </a:xfrm>
        </p:spPr>
        <p:txBody>
          <a:bodyPr>
            <a:normAutofit/>
          </a:bodyPr>
          <a:lstStyle/>
          <a:p>
            <a:pPr marL="0" indent="0">
              <a:buNone/>
            </a:pPr>
            <a:endParaRPr lang="de-AT" dirty="0">
              <a:latin typeface="Garamond" panose="02020404030301010803" pitchFamily="18" charset="0"/>
            </a:endParaRPr>
          </a:p>
          <a:p>
            <a:pPr marL="0" indent="0">
              <a:buNone/>
            </a:pPr>
            <a:endParaRPr lang="de-AT" dirty="0">
              <a:latin typeface="Garamond" panose="02020404030301010803" pitchFamily="18" charset="0"/>
            </a:endParaRPr>
          </a:p>
          <a:p>
            <a:endParaRPr lang="de-AT" dirty="0">
              <a:latin typeface="Garamond" panose="02020404030301010803" pitchFamily="18" charset="0"/>
            </a:endParaRPr>
          </a:p>
          <a:p>
            <a:pPr marL="0" indent="0">
              <a:buNone/>
            </a:pPr>
            <a:r>
              <a:rPr lang="de-AT" dirty="0">
                <a:latin typeface="Garamond" panose="02020404030301010803" pitchFamily="18" charset="0"/>
              </a:rPr>
              <a:t>                                             TRIVIUM</a:t>
            </a:r>
          </a:p>
          <a:p>
            <a:pPr marL="0" indent="0">
              <a:buNone/>
            </a:pPr>
            <a:r>
              <a:rPr lang="de-AT" dirty="0">
                <a:latin typeface="Garamond" panose="02020404030301010803" pitchFamily="18" charset="0"/>
              </a:rPr>
              <a:t>  </a:t>
            </a:r>
          </a:p>
          <a:p>
            <a:endParaRPr lang="de-AT" dirty="0">
              <a:latin typeface="Garamond" panose="02020404030301010803" pitchFamily="18" charset="0"/>
            </a:endParaRPr>
          </a:p>
          <a:p>
            <a:endParaRPr lang="de-AT" dirty="0">
              <a:latin typeface="Garamond" panose="02020404030301010803" pitchFamily="18" charset="0"/>
            </a:endParaRPr>
          </a:p>
          <a:p>
            <a:r>
              <a:rPr lang="de-AT" dirty="0" err="1">
                <a:latin typeface="Garamond" panose="02020404030301010803" pitchFamily="18" charset="0"/>
              </a:rPr>
              <a:t>Arithmétique</a:t>
            </a:r>
            <a:r>
              <a:rPr lang="de-AT" dirty="0">
                <a:latin typeface="Garamond" panose="02020404030301010803" pitchFamily="18" charset="0"/>
              </a:rPr>
              <a:t>                   </a:t>
            </a:r>
          </a:p>
          <a:p>
            <a:r>
              <a:rPr lang="de-AT" dirty="0">
                <a:latin typeface="Garamond" panose="02020404030301010803" pitchFamily="18" charset="0"/>
              </a:rPr>
              <a:t>Musique                               </a:t>
            </a:r>
          </a:p>
          <a:p>
            <a:r>
              <a:rPr lang="de-AT" dirty="0" err="1">
                <a:latin typeface="Garamond" panose="02020404030301010803" pitchFamily="18" charset="0"/>
              </a:rPr>
              <a:t>Géometrie</a:t>
            </a:r>
            <a:r>
              <a:rPr lang="de-AT" dirty="0">
                <a:latin typeface="Garamond" panose="02020404030301010803" pitchFamily="18" charset="0"/>
              </a:rPr>
              <a:t>                             QUADRIVIUM</a:t>
            </a:r>
          </a:p>
          <a:p>
            <a:r>
              <a:rPr lang="de-AT" dirty="0">
                <a:latin typeface="Garamond" panose="02020404030301010803" pitchFamily="18" charset="0"/>
              </a:rPr>
              <a:t>Astronomie</a:t>
            </a:r>
          </a:p>
        </p:txBody>
      </p:sp>
      <p:sp>
        <p:nvSpPr>
          <p:cNvPr id="4" name="Freccia a pentagono 3">
            <a:extLst>
              <a:ext uri="{FF2B5EF4-FFF2-40B4-BE49-F238E27FC236}">
                <a16:creationId xmlns:a16="http://schemas.microsoft.com/office/drawing/2014/main" id="{96975FB9-480C-29CB-A805-97B5F8740166}"/>
              </a:ext>
            </a:extLst>
          </p:cNvPr>
          <p:cNvSpPr/>
          <p:nvPr/>
        </p:nvSpPr>
        <p:spPr>
          <a:xfrm>
            <a:off x="508000" y="1554480"/>
            <a:ext cx="3180080" cy="2052320"/>
          </a:xfrm>
          <a:prstGeom prst="homePlat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de-AT" sz="2800" dirty="0" err="1">
                <a:ln w="0"/>
                <a:solidFill>
                  <a:schemeClr val="tx1"/>
                </a:solidFill>
                <a:effectLst>
                  <a:outerShdw blurRad="38100" dist="19050" dir="2700000" algn="tl" rotWithShape="0">
                    <a:schemeClr val="dk1">
                      <a:alpha val="40000"/>
                    </a:schemeClr>
                  </a:outerShdw>
                </a:effectLst>
                <a:latin typeface="Garamond" panose="02020404030301010803" pitchFamily="18" charset="0"/>
              </a:rPr>
              <a:t>Grammaire</a:t>
            </a:r>
            <a:r>
              <a:rPr lang="de-AT" sz="2800" dirty="0">
                <a:ln w="0"/>
                <a:solidFill>
                  <a:schemeClr val="tx1"/>
                </a:solidFill>
                <a:effectLst>
                  <a:outerShdw blurRad="38100" dist="19050" dir="2700000" algn="tl" rotWithShape="0">
                    <a:schemeClr val="dk1">
                      <a:alpha val="40000"/>
                    </a:schemeClr>
                  </a:outerShdw>
                </a:effectLst>
                <a:latin typeface="Garamond" panose="02020404030301010803" pitchFamily="18" charset="0"/>
              </a:rPr>
              <a:t>                              </a:t>
            </a:r>
            <a:r>
              <a:rPr lang="de-AT" sz="2800" dirty="0" err="1">
                <a:ln w="0"/>
                <a:solidFill>
                  <a:schemeClr val="tx1"/>
                </a:solidFill>
                <a:effectLst>
                  <a:outerShdw blurRad="38100" dist="19050" dir="2700000" algn="tl" rotWithShape="0">
                    <a:schemeClr val="dk1">
                      <a:alpha val="40000"/>
                    </a:schemeClr>
                  </a:outerShdw>
                </a:effectLst>
                <a:latin typeface="Garamond" panose="02020404030301010803" pitchFamily="18" charset="0"/>
              </a:rPr>
              <a:t>Dialectique</a:t>
            </a:r>
            <a:endParaRPr lang="de-AT" sz="2800" dirty="0">
              <a:ln w="0"/>
              <a:solidFill>
                <a:schemeClr val="tx1"/>
              </a:solidFill>
              <a:effectLst>
                <a:outerShdw blurRad="38100" dist="19050" dir="2700000" algn="tl" rotWithShape="0">
                  <a:schemeClr val="dk1">
                    <a:alpha val="40000"/>
                  </a:schemeClr>
                </a:outerShdw>
              </a:effectLst>
              <a:latin typeface="Garamond" panose="02020404030301010803" pitchFamily="18" charset="0"/>
            </a:endParaRPr>
          </a:p>
          <a:p>
            <a:pPr algn="ctr"/>
            <a:r>
              <a:rPr lang="de-AT" sz="2800" dirty="0" err="1">
                <a:ln w="0"/>
                <a:solidFill>
                  <a:schemeClr val="tx1"/>
                </a:solidFill>
                <a:effectLst>
                  <a:outerShdw blurRad="38100" dist="19050" dir="2700000" algn="tl" rotWithShape="0">
                    <a:schemeClr val="dk1">
                      <a:alpha val="40000"/>
                    </a:schemeClr>
                  </a:outerShdw>
                </a:effectLst>
                <a:latin typeface="Garamond" panose="02020404030301010803" pitchFamily="18" charset="0"/>
              </a:rPr>
              <a:t>Rhétorique</a:t>
            </a:r>
            <a:endParaRPr lang="de-AT" sz="2800" dirty="0">
              <a:ln w="0"/>
              <a:solidFill>
                <a:schemeClr val="tx1"/>
              </a:solidFill>
              <a:effectLst>
                <a:outerShdw blurRad="38100" dist="19050" dir="2700000" algn="tl" rotWithShape="0">
                  <a:schemeClr val="dk1">
                    <a:alpha val="40000"/>
                  </a:schemeClr>
                </a:outerShdw>
              </a:effectLst>
              <a:latin typeface="Garamond" panose="02020404030301010803" pitchFamily="18" charset="0"/>
            </a:endParaRPr>
          </a:p>
        </p:txBody>
      </p:sp>
      <p:sp>
        <p:nvSpPr>
          <p:cNvPr id="5" name="Parentesi graffa chiusa 4">
            <a:extLst>
              <a:ext uri="{FF2B5EF4-FFF2-40B4-BE49-F238E27FC236}">
                <a16:creationId xmlns:a16="http://schemas.microsoft.com/office/drawing/2014/main" id="{443232FC-B214-CEF2-B189-F3F05DD22F3D}"/>
              </a:ext>
            </a:extLst>
          </p:cNvPr>
          <p:cNvSpPr/>
          <p:nvPr/>
        </p:nvSpPr>
        <p:spPr>
          <a:xfrm>
            <a:off x="2540000" y="4439920"/>
            <a:ext cx="904240" cy="2052320"/>
          </a:xfrm>
          <a:prstGeom prst="righ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de-AT"/>
          </a:p>
        </p:txBody>
      </p:sp>
    </p:spTree>
    <p:extLst>
      <p:ext uri="{BB962C8B-B14F-4D97-AF65-F5344CB8AC3E}">
        <p14:creationId xmlns:p14="http://schemas.microsoft.com/office/powerpoint/2010/main" val="12447867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89E8E43-93CF-A98A-70BF-41A7BE7DDC57}"/>
              </a:ext>
            </a:extLst>
          </p:cNvPr>
          <p:cNvSpPr>
            <a:spLocks noGrp="1"/>
          </p:cNvSpPr>
          <p:nvPr>
            <p:ph type="title"/>
          </p:nvPr>
        </p:nvSpPr>
        <p:spPr>
          <a:xfrm>
            <a:off x="0" y="1"/>
            <a:ext cx="12192000" cy="873760"/>
          </a:xfrm>
        </p:spPr>
        <p:txBody>
          <a:bodyPr>
            <a:normAutofit fontScale="90000"/>
          </a:bodyPr>
          <a:lstStyle/>
          <a:p>
            <a:pPr algn="ctr"/>
            <a:r>
              <a:rPr lang="de-AT" sz="3200" dirty="0" err="1">
                <a:latin typeface="Garamond" panose="02020404030301010803" pitchFamily="18" charset="0"/>
              </a:rPr>
              <a:t>Groupes</a:t>
            </a:r>
            <a:r>
              <a:rPr lang="de-AT" sz="3200" dirty="0">
                <a:latin typeface="Garamond" panose="02020404030301010803" pitchFamily="18" charset="0"/>
              </a:rPr>
              <a:t> </a:t>
            </a:r>
            <a:r>
              <a:rPr lang="de-AT" sz="3200" dirty="0" err="1">
                <a:latin typeface="Garamond" panose="02020404030301010803" pitchFamily="18" charset="0"/>
              </a:rPr>
              <a:t>d‘ouvrages</a:t>
            </a:r>
            <a:r>
              <a:rPr lang="de-AT" sz="3200" dirty="0">
                <a:latin typeface="Garamond" panose="02020404030301010803" pitchFamily="18" charset="0"/>
              </a:rPr>
              <a:t> </a:t>
            </a:r>
            <a:r>
              <a:rPr lang="de-AT" sz="3200" dirty="0" err="1">
                <a:latin typeface="Garamond" panose="02020404030301010803" pitchFamily="18" charset="0"/>
              </a:rPr>
              <a:t>attribués</a:t>
            </a:r>
            <a:r>
              <a:rPr lang="de-AT" sz="3200" dirty="0">
                <a:latin typeface="Garamond" panose="02020404030301010803" pitchFamily="18" charset="0"/>
              </a:rPr>
              <a:t> </a:t>
            </a:r>
            <a:r>
              <a:rPr lang="de-AT" sz="3200" dirty="0" err="1">
                <a:latin typeface="Garamond" panose="02020404030301010803" pitchFamily="18" charset="0"/>
              </a:rPr>
              <a:t>aux</a:t>
            </a:r>
            <a:r>
              <a:rPr lang="de-AT" sz="3200" dirty="0">
                <a:latin typeface="Garamond" panose="02020404030301010803" pitchFamily="18" charset="0"/>
              </a:rPr>
              <a:t> </a:t>
            </a:r>
            <a:r>
              <a:rPr lang="de-AT" sz="3200" dirty="0" err="1">
                <a:latin typeface="Garamond" panose="02020404030301010803" pitchFamily="18" charset="0"/>
              </a:rPr>
              <a:t>traducteurs</a:t>
            </a:r>
            <a:r>
              <a:rPr lang="de-AT" sz="3200" dirty="0">
                <a:latin typeface="Garamond" panose="02020404030301010803" pitchFamily="18" charset="0"/>
              </a:rPr>
              <a:t> de </a:t>
            </a:r>
            <a:r>
              <a:rPr lang="de-AT" sz="3200" dirty="0" err="1">
                <a:latin typeface="Garamond" panose="02020404030301010803" pitchFamily="18" charset="0"/>
              </a:rPr>
              <a:t>l‘École</a:t>
            </a:r>
            <a:r>
              <a:rPr lang="de-AT" sz="3200" dirty="0">
                <a:latin typeface="Garamond" panose="02020404030301010803" pitchFamily="18" charset="0"/>
              </a:rPr>
              <a:t> </a:t>
            </a:r>
            <a:r>
              <a:rPr lang="de-AT" sz="3200" dirty="0" err="1">
                <a:latin typeface="Garamond" panose="02020404030301010803" pitchFamily="18" charset="0"/>
              </a:rPr>
              <a:t>grécisante</a:t>
            </a:r>
            <a:r>
              <a:rPr lang="de-AT" sz="3200" dirty="0">
                <a:latin typeface="Garamond" panose="02020404030301010803" pitchFamily="18" charset="0"/>
              </a:rPr>
              <a:t> (</a:t>
            </a:r>
            <a:r>
              <a:rPr lang="de-AT" sz="3200" dirty="0" err="1">
                <a:latin typeface="Garamond" panose="02020404030301010803" pitchFamily="18" charset="0"/>
              </a:rPr>
              <a:t>apud</a:t>
            </a:r>
            <a:r>
              <a:rPr lang="de-AT" sz="3200" dirty="0">
                <a:latin typeface="Garamond" panose="02020404030301010803" pitchFamily="18" charset="0"/>
              </a:rPr>
              <a:t> </a:t>
            </a:r>
            <a:r>
              <a:rPr lang="de-AT" sz="3200" dirty="0" err="1">
                <a:latin typeface="Garamond" panose="02020404030301010803" pitchFamily="18" charset="0"/>
              </a:rPr>
              <a:t>Manadian</a:t>
            </a:r>
            <a:r>
              <a:rPr lang="de-AT" sz="3200" dirty="0">
                <a:latin typeface="Garamond" panose="02020404030301010803" pitchFamily="18" charset="0"/>
              </a:rPr>
              <a:t>)</a:t>
            </a:r>
          </a:p>
        </p:txBody>
      </p:sp>
      <p:sp>
        <p:nvSpPr>
          <p:cNvPr id="4" name="Ovale 3">
            <a:extLst>
              <a:ext uri="{FF2B5EF4-FFF2-40B4-BE49-F238E27FC236}">
                <a16:creationId xmlns:a16="http://schemas.microsoft.com/office/drawing/2014/main" id="{340FE931-CA9E-D877-E4FB-95B9273309FE}"/>
              </a:ext>
            </a:extLst>
          </p:cNvPr>
          <p:cNvSpPr/>
          <p:nvPr/>
        </p:nvSpPr>
        <p:spPr>
          <a:xfrm>
            <a:off x="0" y="802641"/>
            <a:ext cx="5374640" cy="300736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de-AT" sz="2000" dirty="0">
                <a:latin typeface="Garamond" panose="02020404030301010803" pitchFamily="18" charset="0"/>
              </a:rPr>
              <a:t>1</a:t>
            </a:r>
            <a:r>
              <a:rPr lang="de-AT" sz="2000" baseline="30000" dirty="0">
                <a:latin typeface="Garamond" panose="02020404030301010803" pitchFamily="18" charset="0"/>
              </a:rPr>
              <a:t>ère </a:t>
            </a:r>
            <a:r>
              <a:rPr lang="de-AT" sz="2000" dirty="0" err="1">
                <a:latin typeface="Garamond" panose="02020404030301010803" pitchFamily="18" charset="0"/>
              </a:rPr>
              <a:t>groupe</a:t>
            </a:r>
            <a:r>
              <a:rPr lang="de-AT" sz="2000" b="1" dirty="0">
                <a:latin typeface="Garamond" panose="02020404030301010803" pitchFamily="18" charset="0"/>
              </a:rPr>
              <a:t>:</a:t>
            </a:r>
          </a:p>
          <a:p>
            <a:pPr algn="ctr"/>
            <a:r>
              <a:rPr lang="de-AT" sz="2000" dirty="0">
                <a:latin typeface="Garamond" panose="02020404030301010803" pitchFamily="18" charset="0"/>
              </a:rPr>
              <a:t>Ars </a:t>
            </a:r>
            <a:r>
              <a:rPr lang="de-AT" sz="2000" dirty="0" err="1">
                <a:latin typeface="Garamond" panose="02020404030301010803" pitchFamily="18" charset="0"/>
              </a:rPr>
              <a:t>Grammatica</a:t>
            </a:r>
            <a:r>
              <a:rPr lang="de-AT" sz="2000" dirty="0">
                <a:latin typeface="Garamond" panose="02020404030301010803" pitchFamily="18" charset="0"/>
              </a:rPr>
              <a:t> de Denys le </a:t>
            </a:r>
            <a:r>
              <a:rPr lang="de-AT" sz="2000" dirty="0" err="1">
                <a:latin typeface="Garamond" panose="02020404030301010803" pitchFamily="18" charset="0"/>
              </a:rPr>
              <a:t>Thrace</a:t>
            </a:r>
            <a:endParaRPr lang="de-AT" sz="2000" dirty="0">
              <a:latin typeface="Garamond" panose="02020404030301010803" pitchFamily="18" charset="0"/>
            </a:endParaRPr>
          </a:p>
          <a:p>
            <a:pPr algn="ctr"/>
            <a:r>
              <a:rPr lang="de-AT" sz="2000" dirty="0">
                <a:latin typeface="Garamond" panose="02020404030301010803" pitchFamily="18" charset="0"/>
              </a:rPr>
              <a:t>Livre des </a:t>
            </a:r>
            <a:r>
              <a:rPr lang="de-AT" sz="2000" dirty="0" err="1">
                <a:latin typeface="Garamond" panose="02020404030301010803" pitchFamily="18" charset="0"/>
              </a:rPr>
              <a:t>Chreia</a:t>
            </a:r>
            <a:r>
              <a:rPr lang="de-AT" sz="2000" dirty="0">
                <a:latin typeface="Garamond" panose="02020404030301010803" pitchFamily="18" charset="0"/>
              </a:rPr>
              <a:t> </a:t>
            </a:r>
          </a:p>
          <a:p>
            <a:pPr algn="ctr"/>
            <a:r>
              <a:rPr lang="de-AT" sz="2000" dirty="0" err="1">
                <a:latin typeface="Garamond" panose="02020404030301010803" pitchFamily="18" charset="0"/>
              </a:rPr>
              <a:t>Écrits</a:t>
            </a:r>
            <a:r>
              <a:rPr lang="de-AT" sz="2000" dirty="0">
                <a:latin typeface="Garamond" panose="02020404030301010803" pitchFamily="18" charset="0"/>
              </a:rPr>
              <a:t> de </a:t>
            </a:r>
            <a:r>
              <a:rPr lang="de-AT" sz="2000" dirty="0" err="1">
                <a:latin typeface="Garamond" panose="02020404030301010803" pitchFamily="18" charset="0"/>
              </a:rPr>
              <a:t>Philon</a:t>
            </a:r>
            <a:r>
              <a:rPr lang="de-AT" sz="2000" dirty="0">
                <a:latin typeface="Garamond" panose="02020404030301010803" pitchFamily="18" charset="0"/>
              </a:rPr>
              <a:t> </a:t>
            </a:r>
            <a:r>
              <a:rPr lang="de-AT" sz="2000" dirty="0" err="1">
                <a:latin typeface="Garamond" panose="02020404030301010803" pitchFamily="18" charset="0"/>
              </a:rPr>
              <a:t>l‘Alexandrin</a:t>
            </a:r>
            <a:endParaRPr lang="de-AT" sz="2000" dirty="0">
              <a:latin typeface="Garamond" panose="02020404030301010803" pitchFamily="18" charset="0"/>
            </a:endParaRPr>
          </a:p>
          <a:p>
            <a:pPr algn="ctr"/>
            <a:r>
              <a:rPr lang="de-AT" sz="2000" dirty="0" err="1">
                <a:latin typeface="Garamond" panose="02020404030301010803" pitchFamily="18" charset="0"/>
              </a:rPr>
              <a:t>Écrits</a:t>
            </a:r>
            <a:r>
              <a:rPr lang="de-AT" sz="2000" dirty="0">
                <a:latin typeface="Garamond" panose="02020404030301010803" pitchFamily="18" charset="0"/>
              </a:rPr>
              <a:t> de Irénée de Lyon</a:t>
            </a:r>
          </a:p>
          <a:p>
            <a:pPr algn="ctr"/>
            <a:r>
              <a:rPr lang="de-AT" sz="2000" dirty="0">
                <a:latin typeface="Garamond" panose="02020404030301010803" pitchFamily="18" charset="0"/>
              </a:rPr>
              <a:t>Roman </a:t>
            </a:r>
            <a:r>
              <a:rPr lang="de-AT" sz="2000" dirty="0" err="1">
                <a:latin typeface="Garamond" panose="02020404030301010803" pitchFamily="18" charset="0"/>
              </a:rPr>
              <a:t>d‘Alexandre</a:t>
            </a:r>
            <a:r>
              <a:rPr lang="de-AT" sz="2000" dirty="0">
                <a:latin typeface="Garamond" panose="02020404030301010803" pitchFamily="18" charset="0"/>
              </a:rPr>
              <a:t> du pseudo-</a:t>
            </a:r>
            <a:r>
              <a:rPr lang="de-AT" sz="2000" dirty="0" err="1">
                <a:latin typeface="Garamond" panose="02020404030301010803" pitchFamily="18" charset="0"/>
              </a:rPr>
              <a:t>Callisthène</a:t>
            </a:r>
            <a:endParaRPr lang="de-AT" sz="2000" dirty="0">
              <a:latin typeface="Garamond" panose="02020404030301010803" pitchFamily="18" charset="0"/>
            </a:endParaRPr>
          </a:p>
        </p:txBody>
      </p:sp>
      <p:sp>
        <p:nvSpPr>
          <p:cNvPr id="5" name="Ovale 4">
            <a:extLst>
              <a:ext uri="{FF2B5EF4-FFF2-40B4-BE49-F238E27FC236}">
                <a16:creationId xmlns:a16="http://schemas.microsoft.com/office/drawing/2014/main" id="{F4389E49-9D26-4985-AE5F-9ADF394C3947}"/>
              </a:ext>
            </a:extLst>
          </p:cNvPr>
          <p:cNvSpPr/>
          <p:nvPr/>
        </p:nvSpPr>
        <p:spPr>
          <a:xfrm>
            <a:off x="5019040" y="1148080"/>
            <a:ext cx="7101840" cy="4135120"/>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de-AT" sz="2000" b="1" dirty="0">
                <a:latin typeface="Garamond" panose="02020404030301010803" pitchFamily="18" charset="0"/>
              </a:rPr>
              <a:t>2</a:t>
            </a:r>
            <a:r>
              <a:rPr lang="de-AT" sz="2000" b="1" baseline="30000" dirty="0">
                <a:latin typeface="Garamond" panose="02020404030301010803" pitchFamily="18" charset="0"/>
              </a:rPr>
              <a:t>ème</a:t>
            </a:r>
            <a:r>
              <a:rPr lang="de-AT" sz="2000" b="1" dirty="0">
                <a:latin typeface="Garamond" panose="02020404030301010803" pitchFamily="18" charset="0"/>
              </a:rPr>
              <a:t> </a:t>
            </a:r>
            <a:r>
              <a:rPr lang="de-AT" sz="2000" b="1" dirty="0" err="1">
                <a:latin typeface="Garamond" panose="02020404030301010803" pitchFamily="18" charset="0"/>
              </a:rPr>
              <a:t>groupe</a:t>
            </a:r>
            <a:r>
              <a:rPr lang="de-AT" sz="2000" dirty="0">
                <a:latin typeface="Garamond" panose="02020404030301010803" pitchFamily="18" charset="0"/>
              </a:rPr>
              <a:t>:</a:t>
            </a:r>
          </a:p>
          <a:p>
            <a:pPr algn="ctr"/>
            <a:r>
              <a:rPr lang="de-AT" sz="2000" dirty="0" err="1">
                <a:latin typeface="Garamond" panose="02020404030301010803" pitchFamily="18" charset="0"/>
              </a:rPr>
              <a:t>Réfutation</a:t>
            </a:r>
            <a:r>
              <a:rPr lang="de-AT" sz="2000" dirty="0">
                <a:latin typeface="Garamond" panose="02020404030301010803" pitchFamily="18" charset="0"/>
              </a:rPr>
              <a:t> de Timothée </a:t>
            </a:r>
            <a:r>
              <a:rPr lang="de-AT" sz="2000" dirty="0" err="1">
                <a:latin typeface="Garamond" panose="02020404030301010803" pitchFamily="18" charset="0"/>
              </a:rPr>
              <a:t>Aelure</a:t>
            </a:r>
            <a:endParaRPr lang="de-AT" sz="2000" dirty="0">
              <a:latin typeface="Garamond" panose="02020404030301010803" pitchFamily="18" charset="0"/>
            </a:endParaRPr>
          </a:p>
          <a:p>
            <a:pPr algn="ctr"/>
            <a:r>
              <a:rPr lang="de-AT" sz="2000" dirty="0" err="1">
                <a:latin typeface="Garamond" panose="02020404030301010803" pitchFamily="18" charset="0"/>
              </a:rPr>
              <a:t>Progymnasmata</a:t>
            </a:r>
            <a:r>
              <a:rPr lang="de-AT" sz="2000" dirty="0">
                <a:latin typeface="Garamond" panose="02020404030301010803" pitchFamily="18" charset="0"/>
              </a:rPr>
              <a:t> de </a:t>
            </a:r>
            <a:r>
              <a:rPr lang="de-AT" sz="2000" dirty="0" err="1">
                <a:latin typeface="Garamond" panose="02020404030301010803" pitchFamily="18" charset="0"/>
              </a:rPr>
              <a:t>Theon</a:t>
            </a:r>
            <a:endParaRPr lang="de-AT" sz="2000" dirty="0">
              <a:latin typeface="Garamond" panose="02020404030301010803" pitchFamily="18" charset="0"/>
            </a:endParaRPr>
          </a:p>
          <a:p>
            <a:pPr algn="ctr"/>
            <a:r>
              <a:rPr lang="de-AT" sz="2000" dirty="0" err="1">
                <a:latin typeface="Garamond" panose="02020404030301010803" pitchFamily="18" charset="0"/>
              </a:rPr>
              <a:t>Définitions</a:t>
            </a:r>
            <a:r>
              <a:rPr lang="de-AT" sz="2000" dirty="0">
                <a:latin typeface="Garamond" panose="02020404030301010803" pitchFamily="18" charset="0"/>
              </a:rPr>
              <a:t> </a:t>
            </a:r>
            <a:r>
              <a:rPr lang="de-AT" sz="2000" dirty="0" err="1">
                <a:latin typeface="Garamond" panose="02020404030301010803" pitchFamily="18" charset="0"/>
              </a:rPr>
              <a:t>d‘Hermès</a:t>
            </a:r>
            <a:r>
              <a:rPr lang="de-AT" sz="2000" dirty="0">
                <a:latin typeface="Garamond" panose="02020404030301010803" pitchFamily="18" charset="0"/>
              </a:rPr>
              <a:t> </a:t>
            </a:r>
            <a:r>
              <a:rPr lang="de-AT" sz="2000" dirty="0" err="1">
                <a:latin typeface="Garamond" panose="02020404030301010803" pitchFamily="18" charset="0"/>
              </a:rPr>
              <a:t>Trismegiste</a:t>
            </a:r>
            <a:r>
              <a:rPr lang="de-AT" sz="2000" dirty="0">
                <a:latin typeface="Garamond" panose="02020404030301010803" pitchFamily="18" charset="0"/>
              </a:rPr>
              <a:t> à </a:t>
            </a:r>
            <a:r>
              <a:rPr lang="de-AT" sz="2000" dirty="0" err="1">
                <a:latin typeface="Garamond" panose="02020404030301010803" pitchFamily="18" charset="0"/>
              </a:rPr>
              <a:t>Asclépius</a:t>
            </a:r>
            <a:endParaRPr lang="de-AT" sz="2000" dirty="0">
              <a:latin typeface="Garamond" panose="02020404030301010803" pitchFamily="18" charset="0"/>
            </a:endParaRPr>
          </a:p>
          <a:p>
            <a:pPr algn="ctr"/>
            <a:r>
              <a:rPr lang="de-AT" sz="2000" dirty="0">
                <a:latin typeface="Garamond" panose="02020404030301010803" pitchFamily="18" charset="0"/>
              </a:rPr>
              <a:t>Isagoge de Porphyre</a:t>
            </a:r>
          </a:p>
          <a:p>
            <a:pPr algn="ctr"/>
            <a:r>
              <a:rPr lang="de-AT" sz="2000" dirty="0" err="1">
                <a:latin typeface="Garamond" panose="02020404030301010803" pitchFamily="18" charset="0"/>
              </a:rPr>
              <a:t>Catégories</a:t>
            </a:r>
            <a:r>
              <a:rPr lang="de-AT" sz="2000" dirty="0">
                <a:latin typeface="Garamond" panose="02020404030301010803" pitchFamily="18" charset="0"/>
              </a:rPr>
              <a:t> </a:t>
            </a:r>
            <a:r>
              <a:rPr lang="de-AT" sz="2000" dirty="0" err="1">
                <a:latin typeface="Garamond" panose="02020404030301010803" pitchFamily="18" charset="0"/>
              </a:rPr>
              <a:t>d‘Aristote</a:t>
            </a:r>
            <a:endParaRPr lang="de-AT" sz="2000" dirty="0">
              <a:latin typeface="Garamond" panose="02020404030301010803" pitchFamily="18" charset="0"/>
            </a:endParaRPr>
          </a:p>
          <a:p>
            <a:pPr algn="ctr"/>
            <a:r>
              <a:rPr lang="de-AT" sz="2000" dirty="0">
                <a:latin typeface="Garamond" panose="02020404030301010803" pitchFamily="18" charset="0"/>
              </a:rPr>
              <a:t>De </a:t>
            </a:r>
            <a:r>
              <a:rPr lang="de-AT" sz="2000" dirty="0" err="1">
                <a:latin typeface="Garamond" panose="02020404030301010803" pitchFamily="18" charset="0"/>
              </a:rPr>
              <a:t>Interpretatione</a:t>
            </a:r>
            <a:r>
              <a:rPr lang="de-AT" sz="2000" dirty="0">
                <a:latin typeface="Garamond" panose="02020404030301010803" pitchFamily="18" charset="0"/>
              </a:rPr>
              <a:t> </a:t>
            </a:r>
            <a:r>
              <a:rPr lang="de-AT" sz="2000" dirty="0" err="1">
                <a:latin typeface="Garamond" panose="02020404030301010803" pitchFamily="18" charset="0"/>
              </a:rPr>
              <a:t>d‘Aristote</a:t>
            </a:r>
            <a:endParaRPr lang="de-AT" sz="2000" dirty="0">
              <a:latin typeface="Garamond" panose="02020404030301010803" pitchFamily="18" charset="0"/>
            </a:endParaRPr>
          </a:p>
          <a:p>
            <a:pPr algn="ctr"/>
            <a:r>
              <a:rPr lang="de-AT" sz="2000" dirty="0">
                <a:latin typeface="Garamond" panose="02020404030301010803" pitchFamily="18" charset="0"/>
              </a:rPr>
              <a:t>Deux </a:t>
            </a:r>
            <a:r>
              <a:rPr lang="de-AT" sz="2000" dirty="0" err="1">
                <a:latin typeface="Garamond" panose="02020404030301010803" pitchFamily="18" charset="0"/>
              </a:rPr>
              <a:t>comméntaires</a:t>
            </a:r>
            <a:r>
              <a:rPr lang="de-AT" sz="2000" dirty="0">
                <a:latin typeface="Garamond" panose="02020404030301010803" pitchFamily="18" charset="0"/>
              </a:rPr>
              <a:t> anonymes </a:t>
            </a:r>
            <a:r>
              <a:rPr lang="de-AT" sz="2000" dirty="0" err="1">
                <a:latin typeface="Garamond" panose="02020404030301010803" pitchFamily="18" charset="0"/>
              </a:rPr>
              <a:t>sur</a:t>
            </a:r>
            <a:r>
              <a:rPr lang="de-AT" sz="2000" dirty="0">
                <a:latin typeface="Garamond" panose="02020404030301010803" pitchFamily="18" charset="0"/>
              </a:rPr>
              <a:t> </a:t>
            </a:r>
            <a:r>
              <a:rPr lang="de-AT" sz="2000" dirty="0" err="1">
                <a:latin typeface="Garamond" panose="02020404030301010803" pitchFamily="18" charset="0"/>
              </a:rPr>
              <a:t>les</a:t>
            </a:r>
            <a:r>
              <a:rPr lang="de-AT" sz="2000" dirty="0">
                <a:latin typeface="Garamond" panose="02020404030301010803" pitchFamily="18" charset="0"/>
              </a:rPr>
              <a:t> </a:t>
            </a:r>
            <a:r>
              <a:rPr lang="de-AT" sz="2000" dirty="0" err="1">
                <a:latin typeface="Garamond" panose="02020404030301010803" pitchFamily="18" charset="0"/>
              </a:rPr>
              <a:t>Catégories</a:t>
            </a:r>
            <a:r>
              <a:rPr lang="de-AT" sz="2000" dirty="0">
                <a:latin typeface="Garamond" panose="02020404030301010803" pitchFamily="18" charset="0"/>
              </a:rPr>
              <a:t> et </a:t>
            </a:r>
            <a:r>
              <a:rPr lang="de-AT" sz="2000" dirty="0" err="1">
                <a:latin typeface="Garamond" panose="02020404030301010803" pitchFamily="18" charset="0"/>
              </a:rPr>
              <a:t>sur</a:t>
            </a:r>
            <a:r>
              <a:rPr lang="de-AT" sz="2000" dirty="0">
                <a:latin typeface="Garamond" panose="02020404030301010803" pitchFamily="18" charset="0"/>
              </a:rPr>
              <a:t> le De </a:t>
            </a:r>
            <a:r>
              <a:rPr lang="de-AT" sz="2000" dirty="0" err="1">
                <a:latin typeface="Garamond" panose="02020404030301010803" pitchFamily="18" charset="0"/>
              </a:rPr>
              <a:t>Interpretatione</a:t>
            </a:r>
            <a:r>
              <a:rPr lang="de-AT" sz="2000" dirty="0">
                <a:latin typeface="Garamond" panose="02020404030301010803" pitchFamily="18" charset="0"/>
              </a:rPr>
              <a:t> </a:t>
            </a:r>
          </a:p>
        </p:txBody>
      </p:sp>
      <p:sp>
        <p:nvSpPr>
          <p:cNvPr id="6" name="Ovale 5">
            <a:extLst>
              <a:ext uri="{FF2B5EF4-FFF2-40B4-BE49-F238E27FC236}">
                <a16:creationId xmlns:a16="http://schemas.microsoft.com/office/drawing/2014/main" id="{278F6D21-2E5D-A390-BA3B-4B9E28C2DEDB}"/>
              </a:ext>
            </a:extLst>
          </p:cNvPr>
          <p:cNvSpPr/>
          <p:nvPr/>
        </p:nvSpPr>
        <p:spPr>
          <a:xfrm>
            <a:off x="426720" y="3850641"/>
            <a:ext cx="6360160" cy="3007359"/>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de-AT" sz="2000" dirty="0">
                <a:latin typeface="Garamond" panose="02020404030301010803" pitchFamily="18" charset="0"/>
              </a:rPr>
              <a:t>3</a:t>
            </a:r>
            <a:r>
              <a:rPr lang="de-AT" sz="2000" baseline="30000" dirty="0">
                <a:latin typeface="Garamond" panose="02020404030301010803" pitchFamily="18" charset="0"/>
              </a:rPr>
              <a:t>ème</a:t>
            </a:r>
            <a:r>
              <a:rPr lang="de-AT" sz="2000" dirty="0">
                <a:latin typeface="Garamond" panose="02020404030301010803" pitchFamily="18" charset="0"/>
              </a:rPr>
              <a:t> </a:t>
            </a:r>
            <a:r>
              <a:rPr lang="de-AT" sz="2000" dirty="0" err="1">
                <a:latin typeface="Garamond" panose="02020404030301010803" pitchFamily="18" charset="0"/>
              </a:rPr>
              <a:t>groupe</a:t>
            </a:r>
            <a:r>
              <a:rPr lang="de-AT" sz="2000" dirty="0">
                <a:latin typeface="Garamond" panose="02020404030301010803" pitchFamily="18" charset="0"/>
              </a:rPr>
              <a:t>:</a:t>
            </a:r>
          </a:p>
          <a:p>
            <a:pPr algn="ctr"/>
            <a:r>
              <a:rPr lang="de-AT" sz="2000" dirty="0">
                <a:latin typeface="Garamond" panose="02020404030301010803" pitchFamily="18" charset="0"/>
              </a:rPr>
              <a:t>Corpus </a:t>
            </a:r>
            <a:r>
              <a:rPr lang="de-AT" sz="2000" dirty="0" err="1">
                <a:latin typeface="Garamond" panose="02020404030301010803" pitchFamily="18" charset="0"/>
              </a:rPr>
              <a:t>Davidicum</a:t>
            </a:r>
            <a:endParaRPr lang="de-AT" sz="2000" dirty="0">
              <a:latin typeface="Garamond" panose="02020404030301010803" pitchFamily="18" charset="0"/>
            </a:endParaRPr>
          </a:p>
          <a:p>
            <a:pPr algn="ctr"/>
            <a:r>
              <a:rPr lang="de-AT" sz="2000" dirty="0">
                <a:latin typeface="Garamond" panose="02020404030301010803" pitchFamily="18" charset="0"/>
              </a:rPr>
              <a:t>Contes de </a:t>
            </a:r>
            <a:r>
              <a:rPr lang="de-AT" sz="2000" dirty="0" err="1">
                <a:latin typeface="Garamond" panose="02020404030301010803" pitchFamily="18" charset="0"/>
              </a:rPr>
              <a:t>Nonnus</a:t>
            </a:r>
            <a:r>
              <a:rPr lang="de-AT" sz="2000" dirty="0">
                <a:latin typeface="Garamond" panose="02020404030301010803" pitchFamily="18" charset="0"/>
              </a:rPr>
              <a:t> de </a:t>
            </a:r>
            <a:r>
              <a:rPr lang="de-AT" sz="2000" dirty="0" err="1">
                <a:latin typeface="Garamond" panose="02020404030301010803" pitchFamily="18" charset="0"/>
              </a:rPr>
              <a:t>Panopolis</a:t>
            </a:r>
            <a:endParaRPr lang="de-AT" sz="2000" dirty="0">
              <a:latin typeface="Garamond" panose="02020404030301010803" pitchFamily="18" charset="0"/>
            </a:endParaRPr>
          </a:p>
          <a:p>
            <a:pPr algn="ctr"/>
            <a:r>
              <a:rPr lang="de-AT" sz="2000" dirty="0">
                <a:latin typeface="Garamond" panose="02020404030301010803" pitchFamily="18" charset="0"/>
              </a:rPr>
              <a:t>De Mundo et de </a:t>
            </a:r>
            <a:r>
              <a:rPr lang="de-AT" sz="2000" dirty="0" err="1">
                <a:latin typeface="Garamond" panose="02020404030301010803" pitchFamily="18" charset="0"/>
              </a:rPr>
              <a:t>Virtutibus</a:t>
            </a:r>
            <a:endParaRPr lang="de-AT" sz="2000" dirty="0">
              <a:latin typeface="Garamond" panose="02020404030301010803" pitchFamily="18" charset="0"/>
            </a:endParaRPr>
          </a:p>
          <a:p>
            <a:pPr algn="ctr"/>
            <a:r>
              <a:rPr lang="de-AT" sz="2000" dirty="0">
                <a:latin typeface="Garamond" panose="02020404030301010803" pitchFamily="18" charset="0"/>
              </a:rPr>
              <a:t>De Natura de </a:t>
            </a:r>
            <a:r>
              <a:rPr lang="de-AT" sz="2000" dirty="0" err="1">
                <a:latin typeface="Garamond" panose="02020404030301010803" pitchFamily="18" charset="0"/>
              </a:rPr>
              <a:t>Zénon</a:t>
            </a:r>
            <a:r>
              <a:rPr lang="de-AT" sz="2000" dirty="0">
                <a:latin typeface="Garamond" panose="02020404030301010803" pitchFamily="18" charset="0"/>
              </a:rPr>
              <a:t> de Sidon</a:t>
            </a:r>
          </a:p>
          <a:p>
            <a:pPr algn="ctr"/>
            <a:r>
              <a:rPr lang="de-AT" sz="2000" dirty="0" err="1">
                <a:latin typeface="Garamond" panose="02020404030301010803" pitchFamily="18" charset="0"/>
              </a:rPr>
              <a:t>Dialogues</a:t>
            </a:r>
            <a:r>
              <a:rPr lang="de-AT" sz="2000" dirty="0">
                <a:latin typeface="Garamond" panose="02020404030301010803" pitchFamily="18" charset="0"/>
              </a:rPr>
              <a:t> de Platon</a:t>
            </a:r>
          </a:p>
          <a:p>
            <a:pPr algn="ctr"/>
            <a:r>
              <a:rPr lang="de-AT" sz="2000" dirty="0" err="1">
                <a:latin typeface="Garamond" panose="02020404030301010803" pitchFamily="18" charset="0"/>
              </a:rPr>
              <a:t>Sur</a:t>
            </a:r>
            <a:r>
              <a:rPr lang="de-AT" sz="2000" dirty="0">
                <a:latin typeface="Garamond" panose="02020404030301010803" pitchFamily="18" charset="0"/>
              </a:rPr>
              <a:t> la </a:t>
            </a:r>
            <a:r>
              <a:rPr lang="de-AT" sz="2000" dirty="0" err="1">
                <a:latin typeface="Garamond" panose="02020404030301010803" pitchFamily="18" charset="0"/>
              </a:rPr>
              <a:t>différence</a:t>
            </a:r>
            <a:r>
              <a:rPr lang="de-AT" sz="2000" dirty="0">
                <a:latin typeface="Garamond" panose="02020404030301010803" pitchFamily="18" charset="0"/>
              </a:rPr>
              <a:t> entre </a:t>
            </a:r>
            <a:r>
              <a:rPr lang="de-AT" sz="2000" dirty="0" err="1">
                <a:latin typeface="Garamond" panose="02020404030301010803" pitchFamily="18" charset="0"/>
              </a:rPr>
              <a:t>nature</a:t>
            </a:r>
            <a:r>
              <a:rPr lang="de-AT" sz="2000" dirty="0">
                <a:latin typeface="Garamond" panose="02020404030301010803" pitchFamily="18" charset="0"/>
              </a:rPr>
              <a:t> et </a:t>
            </a:r>
            <a:r>
              <a:rPr lang="de-AT" sz="2000" dirty="0" err="1">
                <a:latin typeface="Garamond" panose="02020404030301010803" pitchFamily="18" charset="0"/>
              </a:rPr>
              <a:t>hypostase</a:t>
            </a:r>
            <a:r>
              <a:rPr lang="de-AT" sz="2000" dirty="0">
                <a:latin typeface="Garamond" panose="02020404030301010803" pitchFamily="18" charset="0"/>
              </a:rPr>
              <a:t> du </a:t>
            </a:r>
            <a:r>
              <a:rPr lang="de-AT" sz="2000" dirty="0" err="1">
                <a:latin typeface="Garamond" panose="02020404030301010803" pitchFamily="18" charset="0"/>
              </a:rPr>
              <a:t>Patriarche</a:t>
            </a:r>
            <a:r>
              <a:rPr lang="de-AT" sz="2000" dirty="0">
                <a:latin typeface="Garamond" panose="02020404030301010803" pitchFamily="18" charset="0"/>
              </a:rPr>
              <a:t> </a:t>
            </a:r>
            <a:r>
              <a:rPr lang="de-AT" sz="2000" dirty="0" err="1">
                <a:latin typeface="Garamond" panose="02020404030301010803" pitchFamily="18" charset="0"/>
              </a:rPr>
              <a:t>Eutychius</a:t>
            </a:r>
            <a:endParaRPr lang="de-AT" sz="2000" dirty="0">
              <a:latin typeface="Garamond" panose="02020404030301010803" pitchFamily="18" charset="0"/>
            </a:endParaRPr>
          </a:p>
        </p:txBody>
      </p:sp>
    </p:spTree>
    <p:extLst>
      <p:ext uri="{BB962C8B-B14F-4D97-AF65-F5344CB8AC3E}">
        <p14:creationId xmlns:p14="http://schemas.microsoft.com/office/powerpoint/2010/main" val="23020630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C1D11BD-BA87-8B47-1F1B-6C807799E422}"/>
              </a:ext>
            </a:extLst>
          </p:cNvPr>
          <p:cNvSpPr>
            <a:spLocks noGrp="1"/>
          </p:cNvSpPr>
          <p:nvPr>
            <p:ph type="title"/>
          </p:nvPr>
        </p:nvSpPr>
        <p:spPr>
          <a:xfrm>
            <a:off x="81280" y="365125"/>
            <a:ext cx="12110720" cy="1325563"/>
          </a:xfrm>
        </p:spPr>
        <p:txBody>
          <a:bodyPr>
            <a:normAutofit/>
          </a:bodyPr>
          <a:lstStyle/>
          <a:p>
            <a:pPr algn="ctr"/>
            <a:r>
              <a:rPr lang="de-AT" sz="3600" dirty="0" err="1">
                <a:latin typeface="Garamond" panose="02020404030301010803" pitchFamily="18" charset="0"/>
              </a:rPr>
              <a:t>Un</a:t>
            </a:r>
            <a:r>
              <a:rPr lang="de-AT" sz="3600" dirty="0">
                <a:latin typeface="Garamond" panose="02020404030301010803" pitchFamily="18" charset="0"/>
              </a:rPr>
              <a:t> </a:t>
            </a:r>
            <a:r>
              <a:rPr lang="de-AT" sz="3600" dirty="0" err="1">
                <a:latin typeface="Garamond" panose="02020404030301010803" pitchFamily="18" charset="0"/>
              </a:rPr>
              <a:t>quatrième</a:t>
            </a:r>
            <a:r>
              <a:rPr lang="de-AT" sz="3600" dirty="0">
                <a:latin typeface="Garamond" panose="02020404030301010803" pitchFamily="18" charset="0"/>
              </a:rPr>
              <a:t> </a:t>
            </a:r>
            <a:r>
              <a:rPr lang="de-AT" sz="3600" dirty="0" err="1">
                <a:latin typeface="Garamond" panose="02020404030301010803" pitchFamily="18" charset="0"/>
              </a:rPr>
              <a:t>groupe</a:t>
            </a:r>
            <a:r>
              <a:rPr lang="de-AT" sz="3600" dirty="0">
                <a:latin typeface="Garamond" panose="02020404030301010803" pitchFamily="18" charset="0"/>
              </a:rPr>
              <a:t> (</a:t>
            </a:r>
            <a:r>
              <a:rPr lang="de-AT" sz="3600" dirty="0" err="1">
                <a:latin typeface="Garamond" panose="02020404030301010803" pitchFamily="18" charset="0"/>
              </a:rPr>
              <a:t>ajoutée</a:t>
            </a:r>
            <a:r>
              <a:rPr lang="de-AT" sz="3600" dirty="0">
                <a:latin typeface="Garamond" panose="02020404030301010803" pitchFamily="18" charset="0"/>
              </a:rPr>
              <a:t> après </a:t>
            </a:r>
            <a:r>
              <a:rPr lang="de-AT" sz="3600" dirty="0" err="1">
                <a:latin typeface="Garamond" panose="02020404030301010803" pitchFamily="18" charset="0"/>
              </a:rPr>
              <a:t>les</a:t>
            </a:r>
            <a:r>
              <a:rPr lang="de-AT" sz="3600" dirty="0">
                <a:latin typeface="Garamond" panose="02020404030301010803" pitchFamily="18" charset="0"/>
              </a:rPr>
              <a:t> </a:t>
            </a:r>
            <a:r>
              <a:rPr lang="de-AT" sz="3600" dirty="0" err="1">
                <a:latin typeface="Garamond" panose="02020404030301010803" pitchFamily="18" charset="0"/>
              </a:rPr>
              <a:t>recherches</a:t>
            </a:r>
            <a:r>
              <a:rPr lang="de-AT" sz="3600" dirty="0">
                <a:latin typeface="Garamond" panose="02020404030301010803" pitchFamily="18" charset="0"/>
              </a:rPr>
              <a:t> de Sen </a:t>
            </a:r>
            <a:r>
              <a:rPr lang="de-AT" sz="3600" dirty="0" err="1">
                <a:latin typeface="Garamond" panose="02020404030301010803" pitchFamily="18" charset="0"/>
              </a:rPr>
              <a:t>Arevshatyan</a:t>
            </a:r>
            <a:r>
              <a:rPr lang="de-AT" sz="3600" dirty="0">
                <a:latin typeface="Garamond" panose="02020404030301010803" pitchFamily="18" charset="0"/>
              </a:rPr>
              <a:t>)</a:t>
            </a:r>
          </a:p>
        </p:txBody>
      </p:sp>
      <p:sp>
        <p:nvSpPr>
          <p:cNvPr id="4" name="Ovale 3">
            <a:extLst>
              <a:ext uri="{FF2B5EF4-FFF2-40B4-BE49-F238E27FC236}">
                <a16:creationId xmlns:a16="http://schemas.microsoft.com/office/drawing/2014/main" id="{344F597C-9CFF-8E59-D899-1C47239F9211}"/>
              </a:ext>
            </a:extLst>
          </p:cNvPr>
          <p:cNvSpPr/>
          <p:nvPr/>
        </p:nvSpPr>
        <p:spPr>
          <a:xfrm>
            <a:off x="81280" y="1838960"/>
            <a:ext cx="11155680" cy="4876799"/>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de-AT" sz="2800" dirty="0">
                <a:latin typeface="Garamond" panose="02020404030301010803" pitchFamily="18" charset="0"/>
              </a:rPr>
              <a:t>Hexaemeron de Georges de </a:t>
            </a:r>
            <a:r>
              <a:rPr lang="de-AT" sz="2800" dirty="0" err="1">
                <a:latin typeface="Garamond" panose="02020404030301010803" pitchFamily="18" charset="0"/>
              </a:rPr>
              <a:t>Pisidie</a:t>
            </a:r>
            <a:r>
              <a:rPr lang="de-AT" sz="2800" dirty="0">
                <a:latin typeface="Garamond" panose="02020404030301010803" pitchFamily="18" charset="0"/>
              </a:rPr>
              <a:t> </a:t>
            </a:r>
          </a:p>
          <a:p>
            <a:pPr algn="ctr"/>
            <a:r>
              <a:rPr lang="de-AT" sz="2800" dirty="0" err="1">
                <a:latin typeface="Garamond" panose="02020404030301010803" pitchFamily="18" charset="0"/>
              </a:rPr>
              <a:t>Phainomena</a:t>
            </a:r>
            <a:r>
              <a:rPr lang="de-AT" sz="2800" dirty="0">
                <a:latin typeface="Garamond" panose="02020404030301010803" pitchFamily="18" charset="0"/>
              </a:rPr>
              <a:t> </a:t>
            </a:r>
            <a:r>
              <a:rPr lang="de-AT" sz="2800" dirty="0" err="1">
                <a:latin typeface="Garamond" panose="02020404030301010803" pitchFamily="18" charset="0"/>
              </a:rPr>
              <a:t>d‘Aratus</a:t>
            </a:r>
            <a:r>
              <a:rPr lang="de-AT" sz="2800" dirty="0">
                <a:latin typeface="Garamond" panose="02020404030301010803" pitchFamily="18" charset="0"/>
              </a:rPr>
              <a:t> de </a:t>
            </a:r>
            <a:r>
              <a:rPr lang="de-AT" sz="2800" dirty="0" err="1">
                <a:latin typeface="Garamond" panose="02020404030301010803" pitchFamily="18" charset="0"/>
              </a:rPr>
              <a:t>Soles</a:t>
            </a:r>
            <a:endParaRPr lang="de-AT" sz="2800" dirty="0">
              <a:latin typeface="Garamond" panose="02020404030301010803" pitchFamily="18" charset="0"/>
            </a:endParaRPr>
          </a:p>
          <a:p>
            <a:pPr algn="ctr"/>
            <a:r>
              <a:rPr lang="de-AT" sz="2800" dirty="0" err="1">
                <a:latin typeface="Garamond" panose="02020404030301010803" pitchFamily="18" charset="0"/>
              </a:rPr>
              <a:t>Historia</a:t>
            </a:r>
            <a:r>
              <a:rPr lang="de-AT" sz="2800" dirty="0">
                <a:latin typeface="Garamond" panose="02020404030301010803" pitchFamily="18" charset="0"/>
              </a:rPr>
              <a:t> </a:t>
            </a:r>
            <a:r>
              <a:rPr lang="de-AT" sz="2800" dirty="0" err="1">
                <a:latin typeface="Garamond" panose="02020404030301010803" pitchFamily="18" charset="0"/>
              </a:rPr>
              <a:t>ecclesiastica</a:t>
            </a:r>
            <a:r>
              <a:rPr lang="de-AT" sz="2800" dirty="0">
                <a:latin typeface="Garamond" panose="02020404030301010803" pitchFamily="18" charset="0"/>
              </a:rPr>
              <a:t> de </a:t>
            </a:r>
            <a:r>
              <a:rPr lang="de-AT" sz="2800" dirty="0" err="1">
                <a:latin typeface="Garamond" panose="02020404030301010803" pitchFamily="18" charset="0"/>
              </a:rPr>
              <a:t>Socrate</a:t>
            </a:r>
            <a:r>
              <a:rPr lang="de-AT" sz="2800" dirty="0">
                <a:latin typeface="Garamond" panose="02020404030301010803" pitchFamily="18" charset="0"/>
              </a:rPr>
              <a:t> le </a:t>
            </a:r>
            <a:r>
              <a:rPr lang="de-AT" sz="2800" dirty="0" err="1">
                <a:latin typeface="Garamond" panose="02020404030301010803" pitchFamily="18" charset="0"/>
              </a:rPr>
              <a:t>Scholastique</a:t>
            </a:r>
            <a:endParaRPr lang="de-AT" sz="2800" dirty="0">
              <a:latin typeface="Garamond" panose="02020404030301010803" pitchFamily="18" charset="0"/>
            </a:endParaRPr>
          </a:p>
          <a:p>
            <a:pPr algn="ctr"/>
            <a:r>
              <a:rPr lang="de-AT" sz="2800" dirty="0">
                <a:latin typeface="Garamond" panose="02020404030301010803" pitchFamily="18" charset="0"/>
              </a:rPr>
              <a:t>De natura hominis de </a:t>
            </a:r>
            <a:r>
              <a:rPr lang="de-AT" sz="2800" dirty="0" err="1">
                <a:latin typeface="Garamond" panose="02020404030301010803" pitchFamily="18" charset="0"/>
              </a:rPr>
              <a:t>Nemesius</a:t>
            </a:r>
            <a:endParaRPr lang="de-AT" sz="2800" dirty="0">
              <a:latin typeface="Garamond" panose="02020404030301010803" pitchFamily="18" charset="0"/>
            </a:endParaRPr>
          </a:p>
          <a:p>
            <a:pPr algn="ctr"/>
            <a:r>
              <a:rPr lang="de-AT" sz="2800" dirty="0" err="1">
                <a:latin typeface="Garamond" panose="02020404030301010803" pitchFamily="18" charset="0"/>
              </a:rPr>
              <a:t>Ouvrages</a:t>
            </a:r>
            <a:r>
              <a:rPr lang="de-AT" sz="2800" dirty="0">
                <a:latin typeface="Garamond" panose="02020404030301010803" pitchFamily="18" charset="0"/>
              </a:rPr>
              <a:t> du pseudo-</a:t>
            </a:r>
            <a:r>
              <a:rPr lang="de-AT" sz="2800" dirty="0" err="1">
                <a:latin typeface="Garamond" panose="02020404030301010803" pitchFamily="18" charset="0"/>
              </a:rPr>
              <a:t>Dénys</a:t>
            </a:r>
            <a:r>
              <a:rPr lang="de-AT" sz="2800" dirty="0">
                <a:latin typeface="Garamond" panose="02020404030301010803" pitchFamily="18" charset="0"/>
              </a:rPr>
              <a:t> </a:t>
            </a:r>
            <a:r>
              <a:rPr lang="de-AT" sz="2800" dirty="0" err="1">
                <a:latin typeface="Garamond" panose="02020404030301010803" pitchFamily="18" charset="0"/>
              </a:rPr>
              <a:t>l‘Aréopagite</a:t>
            </a:r>
            <a:endParaRPr lang="de-AT" sz="2800" dirty="0">
              <a:latin typeface="Garamond" panose="02020404030301010803" pitchFamily="18" charset="0"/>
            </a:endParaRPr>
          </a:p>
          <a:p>
            <a:pPr algn="ctr"/>
            <a:r>
              <a:rPr lang="de-AT" sz="2800" dirty="0">
                <a:latin typeface="Garamond" panose="02020404030301010803" pitchFamily="18" charset="0"/>
              </a:rPr>
              <a:t>De </a:t>
            </a:r>
            <a:r>
              <a:rPr lang="de-AT" sz="2800" dirty="0" err="1">
                <a:latin typeface="Garamond" panose="02020404030301010803" pitchFamily="18" charset="0"/>
              </a:rPr>
              <a:t>opificio</a:t>
            </a:r>
            <a:r>
              <a:rPr lang="de-AT" sz="2800" dirty="0">
                <a:latin typeface="Garamond" panose="02020404030301010803" pitchFamily="18" charset="0"/>
              </a:rPr>
              <a:t> hominis de Grégoire de </a:t>
            </a:r>
            <a:r>
              <a:rPr lang="de-AT" sz="2800" dirty="0" err="1">
                <a:latin typeface="Garamond" panose="02020404030301010803" pitchFamily="18" charset="0"/>
              </a:rPr>
              <a:t>Nysse</a:t>
            </a:r>
            <a:endParaRPr lang="de-AT" sz="2800" dirty="0">
              <a:latin typeface="Garamond" panose="02020404030301010803" pitchFamily="18" charset="0"/>
            </a:endParaRPr>
          </a:p>
          <a:p>
            <a:pPr algn="ctr"/>
            <a:r>
              <a:rPr lang="de-AT" sz="2800" dirty="0" err="1">
                <a:latin typeface="Garamond" panose="02020404030301010803" pitchFamily="18" charset="0"/>
              </a:rPr>
              <a:t>Scholia</a:t>
            </a:r>
            <a:r>
              <a:rPr lang="de-AT" sz="2800" dirty="0">
                <a:latin typeface="Garamond" panose="02020404030301010803" pitchFamily="18" charset="0"/>
              </a:rPr>
              <a:t> de Cyrille </a:t>
            </a:r>
            <a:r>
              <a:rPr lang="de-AT" sz="2800" dirty="0" err="1">
                <a:latin typeface="Garamond" panose="02020404030301010803" pitchFamily="18" charset="0"/>
              </a:rPr>
              <a:t>d‘Alexandrie</a:t>
            </a:r>
            <a:r>
              <a:rPr lang="de-AT" sz="2800" dirty="0">
                <a:latin typeface="Garamond" panose="02020404030301010803" pitchFamily="18" charset="0"/>
              </a:rPr>
              <a:t> </a:t>
            </a:r>
          </a:p>
        </p:txBody>
      </p:sp>
    </p:spTree>
    <p:extLst>
      <p:ext uri="{BB962C8B-B14F-4D97-AF65-F5344CB8AC3E}">
        <p14:creationId xmlns:p14="http://schemas.microsoft.com/office/powerpoint/2010/main" val="12915983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300EA3A-8C04-CDFC-82B2-87425C097B04}"/>
              </a:ext>
            </a:extLst>
          </p:cNvPr>
          <p:cNvSpPr>
            <a:spLocks noGrp="1"/>
          </p:cNvSpPr>
          <p:nvPr>
            <p:ph type="title"/>
          </p:nvPr>
        </p:nvSpPr>
        <p:spPr>
          <a:xfrm>
            <a:off x="0" y="1"/>
            <a:ext cx="12192000" cy="812799"/>
          </a:xfrm>
        </p:spPr>
        <p:txBody>
          <a:bodyPr>
            <a:normAutofit/>
          </a:bodyPr>
          <a:lstStyle/>
          <a:p>
            <a:pPr algn="ctr"/>
            <a:r>
              <a:rPr lang="de-AT" sz="3200" i="1" dirty="0" err="1">
                <a:latin typeface="Garamond" panose="02020404030301010803" pitchFamily="18" charset="0"/>
              </a:rPr>
              <a:t>Innovations</a:t>
            </a:r>
            <a:r>
              <a:rPr lang="de-AT" sz="3200" i="1" dirty="0">
                <a:latin typeface="Garamond" panose="02020404030301010803" pitchFamily="18" charset="0"/>
              </a:rPr>
              <a:t> </a:t>
            </a:r>
            <a:r>
              <a:rPr lang="de-AT" sz="3200" i="1" dirty="0" err="1">
                <a:latin typeface="Garamond" panose="02020404030301010803" pitchFamily="18" charset="0"/>
              </a:rPr>
              <a:t>linguistiques</a:t>
            </a:r>
            <a:r>
              <a:rPr lang="de-AT" sz="3200" i="1" dirty="0">
                <a:latin typeface="Garamond" panose="02020404030301010803" pitchFamily="18" charset="0"/>
              </a:rPr>
              <a:t> et </a:t>
            </a:r>
            <a:r>
              <a:rPr lang="de-AT" sz="3200" i="1" dirty="0" err="1">
                <a:latin typeface="Garamond" panose="02020404030301010803" pitchFamily="18" charset="0"/>
              </a:rPr>
              <a:t>culturelles</a:t>
            </a:r>
            <a:r>
              <a:rPr lang="de-AT" sz="3200" i="1" dirty="0">
                <a:latin typeface="Garamond" panose="02020404030301010803" pitchFamily="18" charset="0"/>
              </a:rPr>
              <a:t> de </a:t>
            </a:r>
            <a:r>
              <a:rPr lang="de-AT" sz="3200" i="1" dirty="0" err="1">
                <a:latin typeface="Garamond" panose="02020404030301010803" pitchFamily="18" charset="0"/>
              </a:rPr>
              <a:t>l‘école</a:t>
            </a:r>
            <a:r>
              <a:rPr lang="de-AT" sz="3200" i="1" dirty="0">
                <a:latin typeface="Garamond" panose="02020404030301010803" pitchFamily="18" charset="0"/>
              </a:rPr>
              <a:t> </a:t>
            </a:r>
            <a:r>
              <a:rPr lang="de-AT" sz="3200" i="1" dirty="0" err="1">
                <a:latin typeface="Garamond" panose="02020404030301010803" pitchFamily="18" charset="0"/>
              </a:rPr>
              <a:t>grécisante</a:t>
            </a:r>
            <a:endParaRPr lang="de-AT" sz="3200" i="1" dirty="0">
              <a:latin typeface="Garamond" panose="02020404030301010803" pitchFamily="18" charset="0"/>
            </a:endParaRPr>
          </a:p>
        </p:txBody>
      </p:sp>
      <p:sp>
        <p:nvSpPr>
          <p:cNvPr id="3" name="Segnaposto contenuto 2">
            <a:extLst>
              <a:ext uri="{FF2B5EF4-FFF2-40B4-BE49-F238E27FC236}">
                <a16:creationId xmlns:a16="http://schemas.microsoft.com/office/drawing/2014/main" id="{D9AFE0AE-A1D0-69D8-98E5-B00D09B13213}"/>
              </a:ext>
            </a:extLst>
          </p:cNvPr>
          <p:cNvSpPr>
            <a:spLocks noGrp="1"/>
          </p:cNvSpPr>
          <p:nvPr>
            <p:ph idx="1"/>
          </p:nvPr>
        </p:nvSpPr>
        <p:spPr>
          <a:xfrm>
            <a:off x="0" y="904240"/>
            <a:ext cx="12192000" cy="5882640"/>
          </a:xfrm>
        </p:spPr>
        <p:txBody>
          <a:bodyPr>
            <a:normAutofit lnSpcReduction="10000"/>
          </a:bodyPr>
          <a:lstStyle/>
          <a:p>
            <a:r>
              <a:rPr lang="de-AT" sz="3200" dirty="0" err="1">
                <a:latin typeface="Garamond" panose="02020404030301010803" pitchFamily="18" charset="0"/>
              </a:rPr>
              <a:t>Introduction</a:t>
            </a:r>
            <a:r>
              <a:rPr lang="de-AT" sz="3200" dirty="0">
                <a:latin typeface="Garamond" panose="02020404030301010803" pitchFamily="18" charset="0"/>
              </a:rPr>
              <a:t> de </a:t>
            </a:r>
            <a:r>
              <a:rPr lang="de-AT" sz="3200" dirty="0" err="1">
                <a:latin typeface="Garamond" panose="02020404030301010803" pitchFamily="18" charset="0"/>
              </a:rPr>
              <a:t>nouveaux</a:t>
            </a:r>
            <a:r>
              <a:rPr lang="de-AT" sz="3200" dirty="0">
                <a:latin typeface="Garamond" panose="02020404030301010803" pitchFamily="18" charset="0"/>
              </a:rPr>
              <a:t> </a:t>
            </a:r>
            <a:r>
              <a:rPr lang="de-AT" sz="3200" dirty="0" err="1">
                <a:latin typeface="Garamond" panose="02020404030301010803" pitchFamily="18" charset="0"/>
              </a:rPr>
              <a:t>mots</a:t>
            </a:r>
            <a:r>
              <a:rPr lang="de-AT" sz="3200" dirty="0">
                <a:latin typeface="Garamond" panose="02020404030301010803" pitchFamily="18" charset="0"/>
              </a:rPr>
              <a:t> </a:t>
            </a:r>
            <a:r>
              <a:rPr lang="de-AT" sz="3200" dirty="0" err="1">
                <a:latin typeface="Garamond" panose="02020404030301010803" pitchFamily="18" charset="0"/>
              </a:rPr>
              <a:t>qui</a:t>
            </a:r>
            <a:r>
              <a:rPr lang="de-AT" sz="3200" dirty="0">
                <a:latin typeface="Garamond" panose="02020404030301010803" pitchFamily="18" charset="0"/>
              </a:rPr>
              <a:t> </a:t>
            </a:r>
            <a:r>
              <a:rPr lang="de-AT" sz="3200" dirty="0" err="1">
                <a:latin typeface="Garamond" panose="02020404030301010803" pitchFamily="18" charset="0"/>
              </a:rPr>
              <a:t>sont</a:t>
            </a:r>
            <a:r>
              <a:rPr lang="de-AT" sz="3200" dirty="0">
                <a:latin typeface="Garamond" panose="02020404030301010803" pitchFamily="18" charset="0"/>
              </a:rPr>
              <a:t> </a:t>
            </a:r>
            <a:r>
              <a:rPr lang="de-AT" sz="3200" dirty="0" err="1">
                <a:latin typeface="Garamond" panose="02020404030301010803" pitchFamily="18" charset="0"/>
              </a:rPr>
              <a:t>pénétrés</a:t>
            </a:r>
            <a:r>
              <a:rPr lang="de-AT" sz="3200" dirty="0">
                <a:latin typeface="Garamond" panose="02020404030301010803" pitchFamily="18" charset="0"/>
              </a:rPr>
              <a:t> </a:t>
            </a:r>
            <a:r>
              <a:rPr lang="de-AT" sz="3200" dirty="0" err="1">
                <a:latin typeface="Garamond" panose="02020404030301010803" pitchFamily="18" charset="0"/>
              </a:rPr>
              <a:t>dans</a:t>
            </a:r>
            <a:r>
              <a:rPr lang="de-AT" sz="3200" dirty="0">
                <a:latin typeface="Garamond" panose="02020404030301010803" pitchFamily="18" charset="0"/>
              </a:rPr>
              <a:t> la </a:t>
            </a:r>
            <a:r>
              <a:rPr lang="de-AT" sz="3200" dirty="0" err="1">
                <a:latin typeface="Garamond" panose="02020404030301010803" pitchFamily="18" charset="0"/>
              </a:rPr>
              <a:t>langue</a:t>
            </a:r>
            <a:r>
              <a:rPr lang="de-AT" sz="3200" dirty="0">
                <a:latin typeface="Garamond" panose="02020404030301010803" pitchFamily="18" charset="0"/>
              </a:rPr>
              <a:t> courante et </a:t>
            </a:r>
            <a:r>
              <a:rPr lang="de-AT" sz="3200" dirty="0" err="1">
                <a:latin typeface="Garamond" panose="02020404030301010803" pitchFamily="18" charset="0"/>
              </a:rPr>
              <a:t>sont</a:t>
            </a:r>
            <a:r>
              <a:rPr lang="de-AT" sz="3200" dirty="0">
                <a:latin typeface="Garamond" panose="02020404030301010803" pitchFamily="18" charset="0"/>
              </a:rPr>
              <a:t> </a:t>
            </a:r>
            <a:r>
              <a:rPr lang="de-AT" sz="3200" dirty="0" err="1">
                <a:latin typeface="Garamond" panose="02020404030301010803" pitchFamily="18" charset="0"/>
              </a:rPr>
              <a:t>utilisés</a:t>
            </a:r>
            <a:r>
              <a:rPr lang="de-AT" sz="3200" dirty="0">
                <a:latin typeface="Garamond" panose="02020404030301010803" pitchFamily="18" charset="0"/>
              </a:rPr>
              <a:t> </a:t>
            </a:r>
            <a:r>
              <a:rPr lang="de-AT" sz="3200" dirty="0" err="1">
                <a:latin typeface="Garamond" panose="02020404030301010803" pitchFamily="18" charset="0"/>
              </a:rPr>
              <a:t>jusqu‘à</a:t>
            </a:r>
            <a:r>
              <a:rPr lang="de-AT" sz="3200" dirty="0">
                <a:latin typeface="Garamond" panose="02020404030301010803" pitchFamily="18" charset="0"/>
              </a:rPr>
              <a:t> nos </a:t>
            </a:r>
            <a:r>
              <a:rPr lang="de-AT" sz="3200" dirty="0" err="1">
                <a:latin typeface="Garamond" panose="02020404030301010803" pitchFamily="18" charset="0"/>
              </a:rPr>
              <a:t>jours</a:t>
            </a:r>
            <a:r>
              <a:rPr lang="de-AT" sz="3200" dirty="0">
                <a:latin typeface="Garamond" panose="02020404030301010803" pitchFamily="18" charset="0"/>
              </a:rPr>
              <a:t>: par ex. </a:t>
            </a:r>
            <a:r>
              <a:rPr lang="de-AT" sz="3200" dirty="0" err="1">
                <a:latin typeface="Garamond" panose="02020404030301010803" pitchFamily="18" charset="0"/>
              </a:rPr>
              <a:t>imastasirut‘iwn</a:t>
            </a:r>
            <a:r>
              <a:rPr lang="de-AT" sz="3200" dirty="0">
                <a:latin typeface="Garamond" panose="02020404030301010803" pitchFamily="18" charset="0"/>
              </a:rPr>
              <a:t>/</a:t>
            </a:r>
            <a:r>
              <a:rPr lang="de-AT" sz="3200" dirty="0" err="1">
                <a:latin typeface="Garamond" panose="02020404030301010803" pitchFamily="18" charset="0"/>
              </a:rPr>
              <a:t>philosophie</a:t>
            </a:r>
            <a:r>
              <a:rPr lang="de-AT" sz="3200" dirty="0">
                <a:latin typeface="Garamond" panose="02020404030301010803" pitchFamily="18" charset="0"/>
              </a:rPr>
              <a:t>, </a:t>
            </a:r>
            <a:r>
              <a:rPr lang="de-AT" sz="3200" dirty="0" err="1">
                <a:latin typeface="Garamond" panose="02020404030301010803" pitchFamily="18" charset="0"/>
              </a:rPr>
              <a:t>makamtac‘ut‘iwn</a:t>
            </a:r>
            <a:r>
              <a:rPr lang="de-AT" sz="3200" dirty="0">
                <a:latin typeface="Garamond" panose="02020404030301010803" pitchFamily="18" charset="0"/>
              </a:rPr>
              <a:t>/</a:t>
            </a:r>
            <a:r>
              <a:rPr lang="de-AT" sz="3200" dirty="0" err="1">
                <a:latin typeface="Garamond" panose="02020404030301010803" pitchFamily="18" charset="0"/>
              </a:rPr>
              <a:t>pensée</a:t>
            </a:r>
            <a:r>
              <a:rPr lang="de-AT" sz="3200" dirty="0">
                <a:latin typeface="Garamond" panose="02020404030301010803" pitchFamily="18" charset="0"/>
              </a:rPr>
              <a:t> (</a:t>
            </a:r>
            <a:r>
              <a:rPr lang="de-AT" sz="3200" dirty="0" err="1">
                <a:latin typeface="Garamond" panose="02020404030301010803" pitchFamily="18" charset="0"/>
              </a:rPr>
              <a:t>réfléchie</a:t>
            </a:r>
            <a:r>
              <a:rPr lang="de-AT" sz="3200" dirty="0">
                <a:latin typeface="Garamond" panose="02020404030301010803" pitchFamily="18" charset="0"/>
              </a:rPr>
              <a:t>, </a:t>
            </a:r>
            <a:r>
              <a:rPr lang="de-AT" sz="3200" dirty="0" err="1">
                <a:latin typeface="Garamond" panose="02020404030301010803" pitchFamily="18" charset="0"/>
              </a:rPr>
              <a:t>liée</a:t>
            </a:r>
            <a:r>
              <a:rPr lang="de-AT" sz="3200" dirty="0">
                <a:latin typeface="Garamond" panose="02020404030301010803" pitchFamily="18" charset="0"/>
              </a:rPr>
              <a:t> à </a:t>
            </a:r>
            <a:r>
              <a:rPr lang="de-AT" sz="3200" dirty="0" err="1">
                <a:latin typeface="Garamond" panose="02020404030301010803" pitchFamily="18" charset="0"/>
              </a:rPr>
              <a:t>l‘activité</a:t>
            </a:r>
            <a:r>
              <a:rPr lang="de-AT" sz="3200" dirty="0">
                <a:latin typeface="Garamond" panose="02020404030301010803" pitchFamily="18" charset="0"/>
              </a:rPr>
              <a:t> de </a:t>
            </a:r>
            <a:r>
              <a:rPr lang="de-AT" sz="3200" dirty="0" err="1">
                <a:latin typeface="Garamond" panose="02020404030301010803" pitchFamily="18" charset="0"/>
              </a:rPr>
              <a:t>l‘imagination</a:t>
            </a:r>
            <a:r>
              <a:rPr lang="de-AT" sz="3200" dirty="0">
                <a:latin typeface="Garamond" panose="02020404030301010803" pitchFamily="18" charset="0"/>
              </a:rPr>
              <a:t>), </a:t>
            </a:r>
            <a:r>
              <a:rPr lang="de-AT" sz="3200" dirty="0" err="1">
                <a:latin typeface="Garamond" panose="02020404030301010803" pitchFamily="18" charset="0"/>
              </a:rPr>
              <a:t>makac‘ut‘iwn</a:t>
            </a:r>
            <a:r>
              <a:rPr lang="de-AT" sz="3200" dirty="0">
                <a:latin typeface="Garamond" panose="02020404030301010803" pitchFamily="18" charset="0"/>
              </a:rPr>
              <a:t>/</a:t>
            </a:r>
            <a:r>
              <a:rPr lang="de-AT" sz="3200" dirty="0" err="1">
                <a:latin typeface="Garamond" panose="02020404030301010803" pitchFamily="18" charset="0"/>
              </a:rPr>
              <a:t>science</a:t>
            </a:r>
            <a:r>
              <a:rPr lang="de-AT" sz="3200" dirty="0">
                <a:latin typeface="Garamond" panose="02020404030301010803" pitchFamily="18" charset="0"/>
              </a:rPr>
              <a:t>, </a:t>
            </a:r>
            <a:r>
              <a:rPr lang="de-AT" sz="3200" dirty="0" err="1">
                <a:latin typeface="Garamond" panose="02020404030301010803" pitchFamily="18" charset="0"/>
              </a:rPr>
              <a:t>verastełcem</a:t>
            </a:r>
            <a:r>
              <a:rPr lang="de-AT" sz="3200" dirty="0">
                <a:latin typeface="Garamond" panose="02020404030301010803" pitchFamily="18" charset="0"/>
              </a:rPr>
              <a:t>/</a:t>
            </a:r>
            <a:r>
              <a:rPr lang="de-AT" sz="3200" dirty="0" err="1">
                <a:latin typeface="Garamond" panose="02020404030301010803" pitchFamily="18" charset="0"/>
              </a:rPr>
              <a:t>récréer</a:t>
            </a:r>
            <a:r>
              <a:rPr lang="de-AT" sz="3200" dirty="0">
                <a:latin typeface="Garamond" panose="02020404030301010803" pitchFamily="18" charset="0"/>
              </a:rPr>
              <a:t>) </a:t>
            </a:r>
          </a:p>
          <a:p>
            <a:r>
              <a:rPr lang="de-AT" sz="3200" dirty="0" err="1">
                <a:latin typeface="Garamond" panose="02020404030301010803" pitchFamily="18" charset="0"/>
              </a:rPr>
              <a:t>Introduction</a:t>
            </a:r>
            <a:r>
              <a:rPr lang="de-AT" sz="3200" dirty="0">
                <a:latin typeface="Garamond" panose="02020404030301010803" pitchFamily="18" charset="0"/>
              </a:rPr>
              <a:t> de </a:t>
            </a:r>
            <a:r>
              <a:rPr lang="de-AT" sz="3200" dirty="0" err="1">
                <a:latin typeface="Garamond" panose="02020404030301010803" pitchFamily="18" charset="0"/>
              </a:rPr>
              <a:t>particulières</a:t>
            </a:r>
            <a:r>
              <a:rPr lang="de-AT" sz="3200" dirty="0">
                <a:latin typeface="Garamond" panose="02020404030301010803" pitchFamily="18" charset="0"/>
              </a:rPr>
              <a:t> </a:t>
            </a:r>
            <a:r>
              <a:rPr lang="de-AT" sz="3200" dirty="0" err="1">
                <a:latin typeface="Garamond" panose="02020404030301010803" pitchFamily="18" charset="0"/>
              </a:rPr>
              <a:t>tournures</a:t>
            </a:r>
            <a:r>
              <a:rPr lang="de-AT" sz="3200" dirty="0">
                <a:latin typeface="Garamond" panose="02020404030301010803" pitchFamily="18" charset="0"/>
              </a:rPr>
              <a:t> du </a:t>
            </a:r>
            <a:r>
              <a:rPr lang="de-AT" sz="3200" dirty="0" err="1">
                <a:latin typeface="Garamond" panose="02020404030301010803" pitchFamily="18" charset="0"/>
              </a:rPr>
              <a:t>grec</a:t>
            </a:r>
            <a:r>
              <a:rPr lang="de-AT" sz="3200" dirty="0">
                <a:latin typeface="Garamond" panose="02020404030301010803" pitchFamily="18" charset="0"/>
              </a:rPr>
              <a:t> </a:t>
            </a:r>
            <a:r>
              <a:rPr lang="de-AT" sz="3200" dirty="0" err="1">
                <a:latin typeface="Garamond" panose="02020404030301010803" pitchFamily="18" charset="0"/>
              </a:rPr>
              <a:t>comme</a:t>
            </a:r>
            <a:r>
              <a:rPr lang="de-AT" sz="3200" dirty="0">
                <a:latin typeface="Garamond" panose="02020404030301010803" pitchFamily="18" charset="0"/>
              </a:rPr>
              <a:t> par exemple le </a:t>
            </a:r>
            <a:r>
              <a:rPr lang="de-AT" sz="3200" dirty="0" err="1">
                <a:latin typeface="Garamond" panose="02020404030301010803" pitchFamily="18" charset="0"/>
              </a:rPr>
              <a:t>génitif</a:t>
            </a:r>
            <a:r>
              <a:rPr lang="de-AT" sz="3200" dirty="0">
                <a:latin typeface="Garamond" panose="02020404030301010803" pitchFamily="18" charset="0"/>
              </a:rPr>
              <a:t> </a:t>
            </a:r>
            <a:r>
              <a:rPr lang="de-AT" sz="3200" dirty="0" err="1">
                <a:latin typeface="Garamond" panose="02020404030301010803" pitchFamily="18" charset="0"/>
              </a:rPr>
              <a:t>absolu</a:t>
            </a:r>
            <a:r>
              <a:rPr lang="de-AT" sz="3200" dirty="0">
                <a:latin typeface="Garamond" panose="02020404030301010803" pitchFamily="18" charset="0"/>
              </a:rPr>
              <a:t> </a:t>
            </a:r>
            <a:r>
              <a:rPr lang="de-AT" sz="3200" dirty="0" err="1">
                <a:latin typeface="Garamond" panose="02020404030301010803" pitchFamily="18" charset="0"/>
              </a:rPr>
              <a:t>ou</a:t>
            </a:r>
            <a:r>
              <a:rPr lang="de-AT" sz="3200" dirty="0">
                <a:latin typeface="Garamond" panose="02020404030301010803" pitchFamily="18" charset="0"/>
              </a:rPr>
              <a:t> </a:t>
            </a:r>
            <a:r>
              <a:rPr lang="de-AT" sz="3200" dirty="0" err="1">
                <a:latin typeface="Garamond" panose="02020404030301010803" pitchFamily="18" charset="0"/>
              </a:rPr>
              <a:t>l‘infinitif</a:t>
            </a:r>
            <a:r>
              <a:rPr lang="de-AT" sz="3200" dirty="0">
                <a:latin typeface="Garamond" panose="02020404030301010803" pitchFamily="18" charset="0"/>
              </a:rPr>
              <a:t> à </a:t>
            </a:r>
            <a:r>
              <a:rPr lang="de-AT" sz="3200" dirty="0" err="1">
                <a:latin typeface="Garamond" panose="02020404030301010803" pitchFamily="18" charset="0"/>
              </a:rPr>
              <a:t>l‘instrumental</a:t>
            </a:r>
            <a:endParaRPr lang="de-AT" sz="3200" dirty="0">
              <a:latin typeface="Garamond" panose="02020404030301010803" pitchFamily="18" charset="0"/>
            </a:endParaRPr>
          </a:p>
          <a:p>
            <a:r>
              <a:rPr lang="de-AT" sz="3200" dirty="0" err="1">
                <a:latin typeface="Garamond" panose="02020404030301010803" pitchFamily="18" charset="0"/>
              </a:rPr>
              <a:t>Introduction</a:t>
            </a:r>
            <a:r>
              <a:rPr lang="de-AT" sz="3200" dirty="0">
                <a:latin typeface="Garamond" panose="02020404030301010803" pitchFamily="18" charset="0"/>
              </a:rPr>
              <a:t> de la </a:t>
            </a:r>
            <a:r>
              <a:rPr lang="de-AT" sz="3200" dirty="0" err="1">
                <a:latin typeface="Garamond" panose="02020404030301010803" pitchFamily="18" charset="0"/>
              </a:rPr>
              <a:t>pensée</a:t>
            </a:r>
            <a:r>
              <a:rPr lang="de-AT" sz="3200" dirty="0">
                <a:latin typeface="Garamond" panose="02020404030301010803" pitchFamily="18" charset="0"/>
              </a:rPr>
              <a:t> </a:t>
            </a:r>
            <a:r>
              <a:rPr lang="de-AT" sz="3200" dirty="0" err="1">
                <a:latin typeface="Garamond" panose="02020404030301010803" pitchFamily="18" charset="0"/>
              </a:rPr>
              <a:t>philosophique</a:t>
            </a:r>
            <a:r>
              <a:rPr lang="de-AT" sz="3200" dirty="0">
                <a:latin typeface="Garamond" panose="02020404030301010803" pitchFamily="18" charset="0"/>
              </a:rPr>
              <a:t> </a:t>
            </a:r>
            <a:r>
              <a:rPr lang="de-AT" sz="3200" dirty="0" err="1">
                <a:latin typeface="Garamond" panose="02020404030301010803" pitchFamily="18" charset="0"/>
              </a:rPr>
              <a:t>dans</a:t>
            </a:r>
            <a:r>
              <a:rPr lang="de-AT" sz="3200" dirty="0">
                <a:latin typeface="Garamond" panose="02020404030301010803" pitchFamily="18" charset="0"/>
              </a:rPr>
              <a:t> </a:t>
            </a:r>
            <a:r>
              <a:rPr lang="de-AT" sz="3200" dirty="0" err="1">
                <a:latin typeface="Garamond" panose="02020404030301010803" pitchFamily="18" charset="0"/>
              </a:rPr>
              <a:t>son</a:t>
            </a:r>
            <a:r>
              <a:rPr lang="de-AT" sz="3200" dirty="0">
                <a:latin typeface="Garamond" panose="02020404030301010803" pitchFamily="18" charset="0"/>
              </a:rPr>
              <a:t> </a:t>
            </a:r>
            <a:r>
              <a:rPr lang="de-AT" sz="3200" dirty="0" err="1">
                <a:latin typeface="Garamond" panose="02020404030301010803" pitchFamily="18" charset="0"/>
              </a:rPr>
              <a:t>emblée</a:t>
            </a:r>
            <a:r>
              <a:rPr lang="de-AT" sz="3200" dirty="0">
                <a:latin typeface="Garamond" panose="02020404030301010803" pitchFamily="18" charset="0"/>
              </a:rPr>
              <a:t> (</a:t>
            </a:r>
            <a:r>
              <a:rPr lang="de-AT" sz="3200" dirty="0" err="1">
                <a:latin typeface="Garamond" panose="02020404030301010803" pitchFamily="18" charset="0"/>
              </a:rPr>
              <a:t>les</a:t>
            </a:r>
            <a:r>
              <a:rPr lang="de-AT" sz="3200" dirty="0">
                <a:latin typeface="Garamond" panose="02020404030301010803" pitchFamily="18" charset="0"/>
              </a:rPr>
              <a:t> </a:t>
            </a:r>
            <a:r>
              <a:rPr lang="de-AT" sz="3200" dirty="0" err="1">
                <a:latin typeface="Garamond" panose="02020404030301010803" pitchFamily="18" charset="0"/>
              </a:rPr>
              <a:t>Définitions</a:t>
            </a:r>
            <a:r>
              <a:rPr lang="de-AT" sz="3200" dirty="0">
                <a:latin typeface="Garamond" panose="02020404030301010803" pitchFamily="18" charset="0"/>
              </a:rPr>
              <a:t> et </a:t>
            </a:r>
            <a:r>
              <a:rPr lang="de-AT" sz="3200" dirty="0" err="1">
                <a:latin typeface="Garamond" panose="02020404030301010803" pitchFamily="18" charset="0"/>
              </a:rPr>
              <a:t>Divisions</a:t>
            </a:r>
            <a:r>
              <a:rPr lang="de-AT" sz="3200" dirty="0">
                <a:latin typeface="Garamond" panose="02020404030301010803" pitchFamily="18" charset="0"/>
              </a:rPr>
              <a:t> de la Philosophie par </a:t>
            </a:r>
            <a:r>
              <a:rPr lang="de-AT" sz="3200" dirty="0" err="1">
                <a:latin typeface="Garamond" panose="02020404030301010803" pitchFamily="18" charset="0"/>
              </a:rPr>
              <a:t>david</a:t>
            </a:r>
            <a:r>
              <a:rPr lang="de-AT" sz="3200" dirty="0">
                <a:latin typeface="Garamond" panose="02020404030301010803" pitchFamily="18" charset="0"/>
              </a:rPr>
              <a:t> </a:t>
            </a:r>
            <a:r>
              <a:rPr lang="de-AT" sz="3200" dirty="0" err="1">
                <a:latin typeface="Garamond" panose="02020404030301010803" pitchFamily="18" charset="0"/>
              </a:rPr>
              <a:t>l‘Invincibile</a:t>
            </a:r>
            <a:r>
              <a:rPr lang="de-AT" sz="3200" dirty="0">
                <a:latin typeface="Garamond" panose="02020404030301010803" pitchFamily="18" charset="0"/>
              </a:rPr>
              <a:t> </a:t>
            </a:r>
            <a:r>
              <a:rPr lang="de-AT" sz="3200" dirty="0" err="1">
                <a:latin typeface="Garamond" panose="02020404030301010803" pitchFamily="18" charset="0"/>
              </a:rPr>
              <a:t>sont</a:t>
            </a:r>
            <a:r>
              <a:rPr lang="de-AT" sz="3200" dirty="0">
                <a:latin typeface="Garamond" panose="02020404030301010803" pitchFamily="18" charset="0"/>
              </a:rPr>
              <a:t> </a:t>
            </a:r>
            <a:r>
              <a:rPr lang="de-AT" sz="3200" dirty="0" err="1">
                <a:latin typeface="Garamond" panose="02020404030301010803" pitchFamily="18" charset="0"/>
              </a:rPr>
              <a:t>elles-seules</a:t>
            </a:r>
            <a:r>
              <a:rPr lang="de-AT" sz="3200" dirty="0">
                <a:latin typeface="Garamond" panose="02020404030301010803" pitchFamily="18" charset="0"/>
              </a:rPr>
              <a:t> </a:t>
            </a:r>
            <a:r>
              <a:rPr lang="de-AT" sz="3200" dirty="0" err="1">
                <a:latin typeface="Garamond" panose="02020404030301010803" pitchFamily="18" charset="0"/>
              </a:rPr>
              <a:t>un</a:t>
            </a:r>
            <a:r>
              <a:rPr lang="de-AT" sz="3200" dirty="0">
                <a:latin typeface="Garamond" panose="02020404030301010803" pitchFamily="18" charset="0"/>
              </a:rPr>
              <a:t> </a:t>
            </a:r>
            <a:r>
              <a:rPr lang="de-AT" sz="3200" dirty="0" err="1">
                <a:latin typeface="Garamond" panose="02020404030301010803" pitchFamily="18" charset="0"/>
              </a:rPr>
              <a:t>compendium</a:t>
            </a:r>
            <a:r>
              <a:rPr lang="de-AT" sz="3200" dirty="0">
                <a:latin typeface="Garamond" panose="02020404030301010803" pitchFamily="18" charset="0"/>
              </a:rPr>
              <a:t> de </a:t>
            </a:r>
            <a:r>
              <a:rPr lang="de-AT" sz="3200" dirty="0" err="1">
                <a:latin typeface="Garamond" panose="02020404030301010803" pitchFamily="18" charset="0"/>
              </a:rPr>
              <a:t>toute</a:t>
            </a:r>
            <a:r>
              <a:rPr lang="de-AT" sz="3200" dirty="0">
                <a:latin typeface="Garamond" panose="02020404030301010803" pitchFamily="18" charset="0"/>
              </a:rPr>
              <a:t> la </a:t>
            </a:r>
            <a:r>
              <a:rPr lang="de-AT" sz="3200" dirty="0" err="1">
                <a:latin typeface="Garamond" panose="02020404030301010803" pitchFamily="18" charset="0"/>
              </a:rPr>
              <a:t>philosophie</a:t>
            </a:r>
            <a:r>
              <a:rPr lang="de-AT" sz="3200" dirty="0">
                <a:latin typeface="Garamond" panose="02020404030301010803" pitchFamily="18" charset="0"/>
              </a:rPr>
              <a:t> </a:t>
            </a:r>
            <a:r>
              <a:rPr lang="de-AT" sz="3200" dirty="0" err="1">
                <a:latin typeface="Garamond" panose="02020404030301010803" pitchFamily="18" charset="0"/>
              </a:rPr>
              <a:t>théorétique</a:t>
            </a:r>
            <a:r>
              <a:rPr lang="de-AT" sz="3200" dirty="0">
                <a:latin typeface="Garamond" panose="02020404030301010803" pitchFamily="18" charset="0"/>
              </a:rPr>
              <a:t> et </a:t>
            </a:r>
            <a:r>
              <a:rPr lang="de-AT" sz="3200" dirty="0" err="1">
                <a:latin typeface="Garamond" panose="02020404030301010803" pitchFamily="18" charset="0"/>
              </a:rPr>
              <a:t>practique</a:t>
            </a:r>
            <a:r>
              <a:rPr lang="de-AT" sz="3200" dirty="0">
                <a:latin typeface="Garamond" panose="02020404030301010803" pitchFamily="18" charset="0"/>
              </a:rPr>
              <a:t> de </a:t>
            </a:r>
            <a:r>
              <a:rPr lang="de-AT" sz="3200" dirty="0" err="1">
                <a:latin typeface="Garamond" panose="02020404030301010803" pitchFamily="18" charset="0"/>
              </a:rPr>
              <a:t>l‘Antiquité</a:t>
            </a:r>
            <a:r>
              <a:rPr lang="de-AT" sz="3200" dirty="0">
                <a:latin typeface="Garamond" panose="02020404030301010803" pitchFamily="18" charset="0"/>
              </a:rPr>
              <a:t> Tardive) et de la </a:t>
            </a:r>
            <a:r>
              <a:rPr lang="de-AT" sz="3200" dirty="0" err="1">
                <a:latin typeface="Garamond" panose="02020404030301010803" pitchFamily="18" charset="0"/>
              </a:rPr>
              <a:t>culture</a:t>
            </a:r>
            <a:r>
              <a:rPr lang="de-AT" sz="3200" dirty="0">
                <a:latin typeface="Garamond" panose="02020404030301010803" pitchFamily="18" charset="0"/>
              </a:rPr>
              <a:t> profane </a:t>
            </a:r>
            <a:r>
              <a:rPr lang="de-AT" sz="3200" dirty="0" err="1">
                <a:latin typeface="Garamond" panose="02020404030301010803" pitchFamily="18" charset="0"/>
              </a:rPr>
              <a:t>classique</a:t>
            </a:r>
            <a:r>
              <a:rPr lang="de-AT" sz="3200" dirty="0">
                <a:latin typeface="Garamond" panose="02020404030301010803" pitchFamily="18" charset="0"/>
              </a:rPr>
              <a:t> en </a:t>
            </a:r>
            <a:r>
              <a:rPr lang="de-AT" sz="3200" dirty="0" err="1">
                <a:latin typeface="Garamond" panose="02020404030301010803" pitchFamily="18" charset="0"/>
              </a:rPr>
              <a:t>Arménie</a:t>
            </a:r>
            <a:endParaRPr lang="de-AT" sz="3200" dirty="0">
              <a:latin typeface="Garamond" panose="02020404030301010803" pitchFamily="18" charset="0"/>
            </a:endParaRPr>
          </a:p>
          <a:p>
            <a:r>
              <a:rPr lang="de-AT" sz="3200" dirty="0" err="1">
                <a:latin typeface="Garamond" panose="02020404030301010803" pitchFamily="18" charset="0"/>
              </a:rPr>
              <a:t>Ébauche</a:t>
            </a:r>
            <a:r>
              <a:rPr lang="de-AT" sz="3200" dirty="0">
                <a:latin typeface="Garamond" panose="02020404030301010803" pitchFamily="18" charset="0"/>
              </a:rPr>
              <a:t> </a:t>
            </a:r>
            <a:r>
              <a:rPr lang="de-AT" sz="3200" dirty="0" err="1">
                <a:latin typeface="Garamond" panose="02020404030301010803" pitchFamily="18" charset="0"/>
              </a:rPr>
              <a:t>d‘un</a:t>
            </a:r>
            <a:r>
              <a:rPr lang="de-AT" sz="3200" dirty="0">
                <a:latin typeface="Garamond" panose="02020404030301010803" pitchFamily="18" charset="0"/>
              </a:rPr>
              <a:t> </a:t>
            </a:r>
            <a:r>
              <a:rPr lang="de-AT" sz="3200" dirty="0" err="1">
                <a:latin typeface="Garamond" panose="02020404030301010803" pitchFamily="18" charset="0"/>
              </a:rPr>
              <a:t>volet</a:t>
            </a:r>
            <a:r>
              <a:rPr lang="de-AT" sz="3200" dirty="0">
                <a:latin typeface="Garamond" panose="02020404030301010803" pitchFamily="18" charset="0"/>
              </a:rPr>
              <a:t> des </a:t>
            </a:r>
            <a:r>
              <a:rPr lang="de-AT" sz="3200" dirty="0" err="1">
                <a:latin typeface="Garamond" panose="02020404030301010803" pitchFamily="18" charset="0"/>
              </a:rPr>
              <a:t>études</a:t>
            </a:r>
            <a:r>
              <a:rPr lang="de-AT" sz="3200" dirty="0">
                <a:latin typeface="Garamond" panose="02020404030301010803" pitchFamily="18" charset="0"/>
              </a:rPr>
              <a:t> </a:t>
            </a:r>
            <a:r>
              <a:rPr lang="de-AT" sz="3200" dirty="0" err="1">
                <a:latin typeface="Garamond" panose="02020404030301010803" pitchFamily="18" charset="0"/>
              </a:rPr>
              <a:t>emprunté</a:t>
            </a:r>
            <a:r>
              <a:rPr lang="de-AT" sz="3200" dirty="0">
                <a:latin typeface="Garamond" panose="02020404030301010803" pitchFamily="18" charset="0"/>
              </a:rPr>
              <a:t> </a:t>
            </a:r>
            <a:r>
              <a:rPr lang="de-AT" sz="3200" dirty="0" err="1">
                <a:latin typeface="Garamond" panose="02020404030301010803" pitchFamily="18" charset="0"/>
              </a:rPr>
              <a:t>aux</a:t>
            </a:r>
            <a:r>
              <a:rPr lang="de-AT" sz="3200" dirty="0">
                <a:latin typeface="Garamond" panose="02020404030301010803" pitchFamily="18" charset="0"/>
              </a:rPr>
              <a:t> </a:t>
            </a:r>
            <a:r>
              <a:rPr lang="de-AT" sz="3200" dirty="0" err="1">
                <a:latin typeface="Garamond" panose="02020404030301010803" pitchFamily="18" charset="0"/>
              </a:rPr>
              <a:t>septs</a:t>
            </a:r>
            <a:r>
              <a:rPr lang="de-AT" sz="3200" dirty="0">
                <a:latin typeface="Garamond" panose="02020404030301010803" pitchFamily="18" charset="0"/>
              </a:rPr>
              <a:t> </a:t>
            </a:r>
            <a:r>
              <a:rPr lang="de-AT" sz="3200" dirty="0" err="1">
                <a:latin typeface="Garamond" panose="02020404030301010803" pitchFamily="18" charset="0"/>
              </a:rPr>
              <a:t>arts</a:t>
            </a:r>
            <a:r>
              <a:rPr lang="de-AT" sz="3200" dirty="0">
                <a:latin typeface="Garamond" panose="02020404030301010803" pitchFamily="18" charset="0"/>
              </a:rPr>
              <a:t> </a:t>
            </a:r>
            <a:r>
              <a:rPr lang="de-AT" sz="3200" dirty="0" err="1">
                <a:latin typeface="Garamond" panose="02020404030301010803" pitchFamily="18" charset="0"/>
              </a:rPr>
              <a:t>libéraux</a:t>
            </a:r>
            <a:r>
              <a:rPr lang="de-AT" sz="3200" dirty="0">
                <a:latin typeface="Garamond" panose="02020404030301010803" pitchFamily="18" charset="0"/>
              </a:rPr>
              <a:t> (</a:t>
            </a:r>
            <a:r>
              <a:rPr lang="de-AT" sz="3200" dirty="0" err="1">
                <a:latin typeface="Garamond" panose="02020404030301010803" pitchFamily="18" charset="0"/>
              </a:rPr>
              <a:t>trivium</a:t>
            </a:r>
            <a:r>
              <a:rPr lang="de-AT" sz="3200" dirty="0">
                <a:latin typeface="Garamond" panose="02020404030301010803" pitchFamily="18" charset="0"/>
              </a:rPr>
              <a:t> + </a:t>
            </a:r>
            <a:r>
              <a:rPr lang="de-AT" sz="3200" dirty="0" err="1">
                <a:latin typeface="Garamond" panose="02020404030301010803" pitchFamily="18" charset="0"/>
              </a:rPr>
              <a:t>quadrivium</a:t>
            </a:r>
            <a:r>
              <a:rPr lang="de-AT" sz="3200" dirty="0">
                <a:latin typeface="Garamond" panose="02020404030301010803" pitchFamily="18" charset="0"/>
              </a:rPr>
              <a:t>) et </a:t>
            </a:r>
            <a:r>
              <a:rPr lang="de-AT" sz="3200" dirty="0" err="1">
                <a:latin typeface="Garamond" panose="02020404030301010803" pitchFamily="18" charset="0"/>
              </a:rPr>
              <a:t>création</a:t>
            </a:r>
            <a:r>
              <a:rPr lang="de-AT" sz="3200" dirty="0">
                <a:latin typeface="Garamond" panose="02020404030301010803" pitchFamily="18" charset="0"/>
              </a:rPr>
              <a:t> </a:t>
            </a:r>
            <a:r>
              <a:rPr lang="de-AT" sz="3200" dirty="0" err="1">
                <a:latin typeface="Garamond" panose="02020404030301010803" pitchFamily="18" charset="0"/>
              </a:rPr>
              <a:t>d‘écoles</a:t>
            </a:r>
            <a:r>
              <a:rPr lang="de-AT" sz="3200" dirty="0">
                <a:latin typeface="Garamond" panose="02020404030301010803" pitchFamily="18" charset="0"/>
              </a:rPr>
              <a:t> </a:t>
            </a:r>
            <a:r>
              <a:rPr lang="de-AT" sz="3200" dirty="0" err="1">
                <a:latin typeface="Garamond" panose="02020404030301010803" pitchFamily="18" charset="0"/>
              </a:rPr>
              <a:t>ou</a:t>
            </a:r>
            <a:r>
              <a:rPr lang="de-AT" sz="3200" dirty="0">
                <a:latin typeface="Garamond" panose="02020404030301010803" pitchFamily="18" charset="0"/>
              </a:rPr>
              <a:t> </a:t>
            </a:r>
            <a:r>
              <a:rPr lang="de-AT" sz="3200" dirty="0" err="1">
                <a:latin typeface="Garamond" panose="02020404030301010803" pitchFamily="18" charset="0"/>
              </a:rPr>
              <a:t>atéliers</a:t>
            </a:r>
            <a:r>
              <a:rPr lang="de-AT" sz="3200" dirty="0">
                <a:latin typeface="Garamond" panose="02020404030301010803" pitchFamily="18" charset="0"/>
              </a:rPr>
              <a:t> de </a:t>
            </a:r>
            <a:r>
              <a:rPr lang="de-AT" sz="3200" dirty="0" err="1">
                <a:latin typeface="Garamond" panose="02020404030301010803" pitchFamily="18" charset="0"/>
              </a:rPr>
              <a:t>traduction</a:t>
            </a:r>
            <a:r>
              <a:rPr lang="de-AT" sz="3200" dirty="0">
                <a:latin typeface="Garamond" panose="02020404030301010803" pitchFamily="18" charset="0"/>
              </a:rPr>
              <a:t> (et </a:t>
            </a:r>
            <a:r>
              <a:rPr lang="de-AT" sz="3200" dirty="0" err="1">
                <a:latin typeface="Garamond" panose="02020404030301010803" pitchFamily="18" charset="0"/>
              </a:rPr>
              <a:t>formation</a:t>
            </a:r>
            <a:r>
              <a:rPr lang="de-AT" sz="3200" dirty="0">
                <a:latin typeface="Garamond" panose="02020404030301010803" pitchFamily="18" charset="0"/>
              </a:rPr>
              <a:t>) </a:t>
            </a:r>
            <a:r>
              <a:rPr lang="de-AT" sz="3200" dirty="0" err="1">
                <a:latin typeface="Garamond" panose="02020404030301010803" pitchFamily="18" charset="0"/>
              </a:rPr>
              <a:t>pas</a:t>
            </a:r>
            <a:r>
              <a:rPr lang="de-AT" sz="3200" dirty="0">
                <a:latin typeface="Garamond" panose="02020404030301010803" pitchFamily="18" charset="0"/>
              </a:rPr>
              <a:t> </a:t>
            </a:r>
            <a:r>
              <a:rPr lang="de-AT" sz="3200" dirty="0" err="1">
                <a:latin typeface="Garamond" panose="02020404030301010803" pitchFamily="18" charset="0"/>
              </a:rPr>
              <a:t>forcément</a:t>
            </a:r>
            <a:r>
              <a:rPr lang="de-AT" sz="3200" dirty="0">
                <a:latin typeface="Garamond" panose="02020404030301010803" pitchFamily="18" charset="0"/>
              </a:rPr>
              <a:t> </a:t>
            </a:r>
            <a:r>
              <a:rPr lang="de-AT" sz="3200" dirty="0" err="1">
                <a:latin typeface="Garamond" panose="02020404030301010803" pitchFamily="18" charset="0"/>
              </a:rPr>
              <a:t>réligieux</a:t>
            </a:r>
            <a:r>
              <a:rPr lang="de-AT" sz="3200" dirty="0">
                <a:latin typeface="Garamond" panose="02020404030301010803" pitchFamily="18" charset="0"/>
              </a:rPr>
              <a:t>. </a:t>
            </a:r>
          </a:p>
        </p:txBody>
      </p:sp>
    </p:spTree>
    <p:extLst>
      <p:ext uri="{BB962C8B-B14F-4D97-AF65-F5344CB8AC3E}">
        <p14:creationId xmlns:p14="http://schemas.microsoft.com/office/powerpoint/2010/main" val="4213001759"/>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1220</Words>
  <Application>Microsoft Macintosh PowerPoint</Application>
  <PresentationFormat>Grand écran</PresentationFormat>
  <Paragraphs>100</Paragraphs>
  <Slides>13</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Aptos</vt:lpstr>
      <vt:lpstr>Aptos Display</vt:lpstr>
      <vt:lpstr>Arial</vt:lpstr>
      <vt:lpstr>Garamond</vt:lpstr>
      <vt:lpstr>Tema di Office</vt:lpstr>
      <vt:lpstr>École Héllenisante ou Grécisante?</vt:lpstr>
      <vt:lpstr>Prémisses générales: faut-il partir des définitions? </vt:lpstr>
      <vt:lpstr>Présentation PowerPoint</vt:lpstr>
      <vt:lpstr>Essor de l‘école grécisante</vt:lpstr>
      <vt:lpstr>Présentation PowerPoint</vt:lpstr>
      <vt:lpstr>Koriwn, La Vie de Machtots‘ (Vark‘Maštoc’i) Sur l’interdépendance entre langue, religion et ethnos</vt:lpstr>
      <vt:lpstr>Movsēs Khorenats‘i, Histoire de l‘Arménie (Patmut‘iwn Hayots‘)</vt:lpstr>
      <vt:lpstr>Présentation PowerPoint</vt:lpstr>
      <vt:lpstr>La signification de l‘école grécisante dans l‘esprit du temps du Ve siècle</vt:lpstr>
      <vt:lpstr>Enkyklios Paideia en Arménie</vt:lpstr>
      <vt:lpstr>Groupes d‘ouvrages attribués aux traducteurs de l‘École grécisante (apud Manadian)</vt:lpstr>
      <vt:lpstr>Un quatrième groupe (ajoutée après les recherches de Sen Arevshatyan)</vt:lpstr>
      <vt:lpstr>Innovations linguistiques et culturelles de l‘école grécisante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École Héllenisante ou Grécisante?</dc:title>
  <dc:creator>A C</dc:creator>
  <cp:lastModifiedBy>Maxime Yevadian</cp:lastModifiedBy>
  <cp:revision>3</cp:revision>
  <dcterms:created xsi:type="dcterms:W3CDTF">2023-12-15T10:39:35Z</dcterms:created>
  <dcterms:modified xsi:type="dcterms:W3CDTF">2023-12-20T07:03:16Z</dcterms:modified>
</cp:coreProperties>
</file>